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7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623A-2774-4CC4-8D82-78609F07E248}" type="datetimeFigureOut">
              <a:rPr lang="da-DK" smtClean="0"/>
              <a:t>24-09-2017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13ED-6767-4DCA-A6C2-08EA44296A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8091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623A-2774-4CC4-8D82-78609F07E248}" type="datetimeFigureOut">
              <a:rPr lang="da-DK" smtClean="0"/>
              <a:t>24-09-2017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13ED-6767-4DCA-A6C2-08EA44296A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0053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623A-2774-4CC4-8D82-78609F07E248}" type="datetimeFigureOut">
              <a:rPr lang="da-DK" smtClean="0"/>
              <a:t>24-09-2017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13ED-6767-4DCA-A6C2-08EA44296A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5935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623A-2774-4CC4-8D82-78609F07E248}" type="datetimeFigureOut">
              <a:rPr lang="da-DK" smtClean="0"/>
              <a:t>24-09-2017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13ED-6767-4DCA-A6C2-08EA44296A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2538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623A-2774-4CC4-8D82-78609F07E248}" type="datetimeFigureOut">
              <a:rPr lang="da-DK" smtClean="0"/>
              <a:t>24-09-2017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13ED-6767-4DCA-A6C2-08EA44296A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4530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623A-2774-4CC4-8D82-78609F07E248}" type="datetimeFigureOut">
              <a:rPr lang="da-DK" smtClean="0"/>
              <a:t>24-09-2017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13ED-6767-4DCA-A6C2-08EA44296A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215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623A-2774-4CC4-8D82-78609F07E248}" type="datetimeFigureOut">
              <a:rPr lang="da-DK" smtClean="0"/>
              <a:t>24-09-2017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13ED-6767-4DCA-A6C2-08EA44296A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832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623A-2774-4CC4-8D82-78609F07E248}" type="datetimeFigureOut">
              <a:rPr lang="da-DK" smtClean="0"/>
              <a:t>24-09-2017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13ED-6767-4DCA-A6C2-08EA44296A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526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623A-2774-4CC4-8D82-78609F07E248}" type="datetimeFigureOut">
              <a:rPr lang="da-DK" smtClean="0"/>
              <a:t>24-09-2017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13ED-6767-4DCA-A6C2-08EA44296A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636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623A-2774-4CC4-8D82-78609F07E248}" type="datetimeFigureOut">
              <a:rPr lang="da-DK" smtClean="0"/>
              <a:t>24-09-2017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13ED-6767-4DCA-A6C2-08EA44296A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3487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623A-2774-4CC4-8D82-78609F07E248}" type="datetimeFigureOut">
              <a:rPr lang="da-DK" smtClean="0"/>
              <a:t>24-09-2017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13ED-6767-4DCA-A6C2-08EA44296A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1033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9623A-2774-4CC4-8D82-78609F07E248}" type="datetimeFigureOut">
              <a:rPr lang="da-DK" smtClean="0"/>
              <a:t>24-09-2017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D13ED-6767-4DCA-A6C2-08EA44296A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3107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DH-Randers 11/09 2017</a:t>
            </a:r>
          </a:p>
        </p:txBody>
      </p:sp>
    </p:spTree>
    <p:extLst>
      <p:ext uri="{BB962C8B-B14F-4D97-AF65-F5344CB8AC3E}">
        <p14:creationId xmlns:p14="http://schemas.microsoft.com/office/powerpoint/2010/main" val="3982429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Fremtidens Aktivitetshus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a-DK" dirty="0"/>
              <a:t>Skal være fysisk tilgængeligt for borgere med alle typer af handicap.</a:t>
            </a:r>
          </a:p>
          <a:p>
            <a:r>
              <a:rPr lang="da-DK" dirty="0"/>
              <a:t>Skal rumme kursusforløb samt frivillige og frivillige foreninger, som skal have mulighed for at afvikle deres aktiviteter og være medydere, på aktiviteter.</a:t>
            </a:r>
          </a:p>
          <a:p>
            <a:r>
              <a:rPr lang="da-DK" dirty="0"/>
              <a:t>Som udgangspunkt skal indeholde interessebaserede aktiviteter, men aktiviteterne kan også være alders- eller målgruppeopdelt, så der for eksempel kan etableres klub- eller aktivitetstilbud til borgere over 65 år med handicap eller særlige aktiviteter for børn og unge.</a:t>
            </a:r>
          </a:p>
          <a:p>
            <a:r>
              <a:rPr lang="da-DK" dirty="0"/>
              <a:t>Skal rumme både indendørs og udendørs aktivitets- og samværstilbud både for de borgere med handicap, som bor på kommunens botilbud, og de som bor i egen bolig eller i bofællesskaber. </a:t>
            </a:r>
          </a:p>
          <a:p>
            <a:r>
              <a:rPr lang="da-DK" dirty="0"/>
              <a:t>Skal rumme forskellige rådgivnings- og gruppestøttefunktioner for både borgere med handicap som deres pårørende. </a:t>
            </a:r>
          </a:p>
          <a:p>
            <a:r>
              <a:rPr lang="da-DK" dirty="0"/>
              <a:t>Skal invitere verden indenfor, så huset ikke kun bliver et hus for borgere med handicap men et sted, hvor omverdenen kan virke sammen med borgere med handicap.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92304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6 ud af 7 godkender…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/>
              <a:t>Forvaltningen indstiller</a:t>
            </a:r>
          </a:p>
          <a:p>
            <a:r>
              <a:rPr lang="da-DK" dirty="0"/>
              <a:t>at der gives anlægsbevilling på 9.000.000 kr. over årene 2017 - 2019, som besluttet ved budgetforliget 2017 - 2019.</a:t>
            </a:r>
          </a:p>
          <a:p>
            <a:r>
              <a:rPr lang="da-DK" dirty="0"/>
              <a:t>at socialudvalget bemyndiges til at gennemføre den etapevise ombygning indenfor anlægsrammen på 9.000.000 kr.</a:t>
            </a:r>
          </a:p>
          <a:p>
            <a:r>
              <a:rPr lang="da-DK" dirty="0"/>
              <a:t>at der efter endt ombygning bliver lavet et samlet anlægsregnskab for alle etaper af ombygningen til byrådet.</a:t>
            </a:r>
          </a:p>
          <a:p>
            <a:r>
              <a:rPr lang="da-DK" dirty="0"/>
              <a:t>at udbud vedrørende parkeringsplads, som skitseret, iværksættes.</a:t>
            </a:r>
          </a:p>
        </p:txBody>
      </p:sp>
    </p:spTree>
    <p:extLst>
      <p:ext uri="{BB962C8B-B14F-4D97-AF65-F5344CB8AC3E}">
        <p14:creationId xmlns:p14="http://schemas.microsoft.com/office/powerpoint/2010/main" val="428457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Ønske fra Handicapplan 2016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r>
              <a:rPr lang="da-DK" dirty="0"/>
              <a:t>Diverse arbejdsgrupper giver input</a:t>
            </a:r>
          </a:p>
          <a:p>
            <a:r>
              <a:rPr lang="da-DK" dirty="0"/>
              <a:t>Studietur til Aarhus, Skanderborg, Vejle</a:t>
            </a:r>
          </a:p>
          <a:p>
            <a:endParaRPr lang="da-DK" dirty="0"/>
          </a:p>
          <a:p>
            <a:r>
              <a:rPr lang="da-DK" dirty="0"/>
              <a:t>Forstanderbolig – gymnastiksalsområdet</a:t>
            </a:r>
          </a:p>
          <a:p>
            <a:r>
              <a:rPr lang="da-DK" dirty="0"/>
              <a:t>Kan afvente midler – evt. fra fonde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85995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Hovedelementer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/>
              <a:t>Sikkerhed og især brandsikkerhed(gammelt hus/nye regler)</a:t>
            </a:r>
          </a:p>
          <a:p>
            <a:r>
              <a:rPr lang="da-DK" dirty="0"/>
              <a:t>Ordnede parkeringsforhold</a:t>
            </a:r>
          </a:p>
          <a:p>
            <a:r>
              <a:rPr lang="da-DK" dirty="0"/>
              <a:t>Tydelig indgang og modtagefaciliteter(mødes med personale mm, vente på transport</a:t>
            </a:r>
          </a:p>
          <a:p>
            <a:r>
              <a:rPr lang="da-DK" dirty="0"/>
              <a:t>Ny Udformning af Cafe(ved jorden/udenfor)</a:t>
            </a:r>
          </a:p>
          <a:p>
            <a:r>
              <a:rPr lang="da-DK" dirty="0" err="1"/>
              <a:t>Skærmning</a:t>
            </a:r>
            <a:r>
              <a:rPr lang="da-DK" dirty="0"/>
              <a:t> og hvile</a:t>
            </a:r>
          </a:p>
          <a:p>
            <a:r>
              <a:rPr lang="da-DK" dirty="0"/>
              <a:t>Toiletforholdene (tilstand, beliggenhed)</a:t>
            </a:r>
          </a:p>
          <a:p>
            <a:r>
              <a:rPr lang="da-DK" dirty="0"/>
              <a:t>Logisk indretning af huset (gammel skole)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71723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Tidsoversigt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Deadline for ideer 1/10</a:t>
            </a:r>
          </a:p>
          <a:p>
            <a:r>
              <a:rPr lang="da-DK" dirty="0"/>
              <a:t>Skitseforslag til Socialudvalget 8/11</a:t>
            </a:r>
          </a:p>
          <a:p>
            <a:r>
              <a:rPr lang="da-DK" dirty="0"/>
              <a:t>Renovering af hovedbygningen jan. 2018</a:t>
            </a:r>
          </a:p>
          <a:p>
            <a:endParaRPr lang="da-DK" dirty="0"/>
          </a:p>
          <a:p>
            <a:r>
              <a:rPr lang="da-DK" dirty="0"/>
              <a:t>Parkeringsplads – 1. november 2017</a:t>
            </a:r>
          </a:p>
        </p:txBody>
      </p:sp>
    </p:spTree>
    <p:extLst>
      <p:ext uri="{BB962C8B-B14F-4D97-AF65-F5344CB8AC3E}">
        <p14:creationId xmlns:p14="http://schemas.microsoft.com/office/powerpoint/2010/main" val="468794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Bruger/Pårørende undersøgelser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da-DK" dirty="0"/>
              <a:t>Forvaltningen indstiller til socialudvalget,</a:t>
            </a:r>
          </a:p>
          <a:p>
            <a:r>
              <a:rPr lang="da-DK" dirty="0"/>
              <a:t>at socialudvalget beslutter, om undersøgelserne skal afrapporteres efter model a til 290.000 kr. hvor der i afrapporteringen skal ske sammenligning over tid</a:t>
            </a:r>
          </a:p>
          <a:p>
            <a:r>
              <a:rPr lang="da-DK" dirty="0"/>
              <a:t>på tilbudsniveau. Eller om undersøgelserne skal afrapporteres efter model b til 255.000 kr., hvor der alene sammenlignes med centerniveauet.</a:t>
            </a:r>
          </a:p>
          <a:p>
            <a:r>
              <a:rPr lang="da-DK" dirty="0"/>
              <a:t>at socialudvalget beslutter, om der skal gennemføres både bruger- og pårørendeundersøgelse på området.</a:t>
            </a:r>
          </a:p>
          <a:p>
            <a:r>
              <a:rPr lang="da-DK" dirty="0"/>
              <a:t>at socialudvalget beslutter, om pårørendeundersøgelsen i givet fald skal gennemføres med fire eller fem svarkategorier (foruden "ved ikke"). Hvis</a:t>
            </a:r>
          </a:p>
          <a:p>
            <a:r>
              <a:rPr lang="da-DK" dirty="0"/>
              <a:t>undersøgelsen gennemføres med fire svarkategorier, bedes udvalget beslutte om der skal tilkøbes sammenligninger med tidligere år for 35.000 kr.</a:t>
            </a:r>
          </a:p>
          <a:p>
            <a:r>
              <a:rPr lang="da-DK" dirty="0"/>
              <a:t>at socialudvalget godkender planen for bruger- og pårørendeundersøgelser på socialområdet samt køb af eksterne konsulentydelser hos </a:t>
            </a:r>
            <a:r>
              <a:rPr lang="da-DK" dirty="0" err="1"/>
              <a:t>Defactum</a:t>
            </a:r>
            <a:endParaRPr lang="da-DK" dirty="0"/>
          </a:p>
          <a:p>
            <a:r>
              <a:rPr lang="da-DK" dirty="0"/>
              <a:t>svarende til den besluttede model.</a:t>
            </a:r>
          </a:p>
          <a:p>
            <a:endParaRPr lang="da-DK" dirty="0"/>
          </a:p>
          <a:p>
            <a:r>
              <a:rPr lang="da-DK" dirty="0"/>
              <a:t>Beslutning</a:t>
            </a:r>
          </a:p>
          <a:p>
            <a:r>
              <a:rPr lang="da-DK" dirty="0"/>
              <a:t>Ad det første ”at”: Socialudvalget besluttede, at brugerundersøgelserne afrapporteres efter model a med sammenligning over tid på tilbudsniveau.</a:t>
            </a:r>
          </a:p>
          <a:p>
            <a:r>
              <a:rPr lang="da-DK" dirty="0"/>
              <a:t>Ad det andet ”at”: Socialudvalget besluttede, at der gennemføres både en brugerundersøgelse og en pårørendeundersøgelse på området.</a:t>
            </a:r>
          </a:p>
          <a:p>
            <a:r>
              <a:rPr lang="da-DK" dirty="0"/>
              <a:t>Ad det tredje ”at”: Socialudvalget besluttede, at pårørendeundersøgelsen gennemføres med fem svarkategorier foruden kategorien ”ved ikke”.</a:t>
            </a:r>
          </a:p>
          <a:p>
            <a:r>
              <a:rPr lang="da-DK" dirty="0"/>
              <a:t>Ad det fjerde ”at”: Socialudvalget godkendte planen for gennemførelse af undersøgelserne.</a:t>
            </a:r>
          </a:p>
        </p:txBody>
      </p:sp>
    </p:spTree>
    <p:extLst>
      <p:ext uri="{BB962C8B-B14F-4D97-AF65-F5344CB8AC3E}">
        <p14:creationId xmlns:p14="http://schemas.microsoft.com/office/powerpoint/2010/main" val="2669323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Boligplan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/>
              <a:t>Revideret</a:t>
            </a:r>
          </a:p>
          <a:p>
            <a:r>
              <a:rPr lang="da-DK" dirty="0"/>
              <a:t>Økonomisk neutral</a:t>
            </a:r>
          </a:p>
          <a:p>
            <a:r>
              <a:rPr lang="da-DK" dirty="0"/>
              <a:t>9 justeringer</a:t>
            </a:r>
          </a:p>
          <a:p>
            <a:r>
              <a:rPr lang="da-DK" dirty="0"/>
              <a:t>Planlægning af nye boliger til senhjerneskadede udgår og i stedet bygges boliger til borgere med autismespektrumsforstyrrelser.</a:t>
            </a:r>
          </a:p>
          <a:p>
            <a:r>
              <a:rPr lang="da-DK" dirty="0"/>
              <a:t>Der afsættes 350.000 kr. til en eventuel genetablering af Åbo. Endelig beslutning afventer forhandlinger med Boligministeriet om deres tilskud.</a:t>
            </a:r>
          </a:p>
        </p:txBody>
      </p:sp>
    </p:spTree>
    <p:extLst>
      <p:ext uri="{BB962C8B-B14F-4D97-AF65-F5344CB8AC3E}">
        <p14:creationId xmlns:p14="http://schemas.microsoft.com/office/powerpoint/2010/main" val="185244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0594"/>
            <a:ext cx="8229600" cy="775063"/>
          </a:xfrm>
        </p:spPr>
        <p:txBody>
          <a:bodyPr>
            <a:normAutofit fontScale="90000"/>
          </a:bodyPr>
          <a:lstStyle/>
          <a:p>
            <a:pPr algn="ctr"/>
            <a:r>
              <a:rPr lang="da-DK" altLang="da-DK" sz="2800" dirty="0"/>
              <a:t>Socialudvalget </a:t>
            </a:r>
            <a:br>
              <a:rPr lang="da-DK" altLang="da-DK" sz="2800" dirty="0"/>
            </a:br>
            <a:r>
              <a:rPr lang="da-DK" altLang="da-DK" sz="2800" dirty="0"/>
              <a:t>Udfordringer og ønsker 2018-2021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>
          <a:xfrm>
            <a:off x="457200" y="1175657"/>
            <a:ext cx="8229600" cy="4850674"/>
          </a:xfrm>
        </p:spPr>
        <p:txBody>
          <a:bodyPr>
            <a:normAutofit fontScale="25000" lnSpcReduction="20000"/>
          </a:bodyPr>
          <a:lstStyle/>
          <a:p>
            <a:r>
              <a:rPr lang="da-DK" sz="8000" b="1" dirty="0"/>
              <a:t>  Vækst i </a:t>
            </a:r>
            <a:r>
              <a:rPr lang="da-DK" sz="8000" b="1" dirty="0" err="1"/>
              <a:t>bostøtte</a:t>
            </a:r>
            <a:r>
              <a:rPr lang="da-DK" sz="8000" b="1" dirty="0"/>
              <a:t> og botilbud på voksenområdet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8000" dirty="0"/>
              <a:t>Markant stigning i antallet af borgere, der modtager </a:t>
            </a:r>
            <a:r>
              <a:rPr lang="da-DK" sz="8000" dirty="0" err="1"/>
              <a:t>bostøtte</a:t>
            </a:r>
            <a:r>
              <a:rPr lang="da-DK" sz="8000" dirty="0"/>
              <a:t>: Fra 547 i 2014 til 920 helårspersoner i 2016 – en vækst på 68 %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8000" dirty="0"/>
              <a:t>Flere borgere modtager et døgntilbud: Fra 510 personer i 2014 til 547 personer i 2016 – en vækst på 7 %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8000" dirty="0"/>
              <a:t>De flere pladser er primært købt ved regionen og andre kommuner med særlige tilbud.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8000" dirty="0"/>
              <a:t>Det er primært de midlertidige botilbud og tilbud til voksne med autisme, der tegner sig for stigningen på døgnområdet</a:t>
            </a:r>
          </a:p>
          <a:p>
            <a:r>
              <a:rPr lang="da-DK" sz="8000" b="1" dirty="0"/>
              <a:t>  Hjemløse i Randers Kommune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8000" dirty="0"/>
              <a:t>I forbindelse med den nationale hjemløsetælling i 2015, blev der registreret 117 hjemløse Randers-borgere.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8000" dirty="0"/>
              <a:t>En del af hjemløseindsatsen i Randers Kommune er pt. understøttet af puljemidler fra Socialstyrelsen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8000" dirty="0"/>
              <a:t>Med en videreførelse af hjemløseindsatsen er det målet at nedbringe antallet af hjemløse borgere i Randers Kommune og bidrage til at nå regeringens mål om færre hjemløse borgere i Danmark.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sz="8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sz="8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16949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6042545"/>
            <a:ext cx="9144000" cy="815455"/>
          </a:xfrm>
          <a:prstGeom prst="rect">
            <a:avLst/>
          </a:prstGeom>
          <a:solidFill>
            <a:srgbClr val="1B365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1B365D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96556"/>
            <a:ext cx="8229600" cy="821081"/>
          </a:xfrm>
        </p:spPr>
        <p:txBody>
          <a:bodyPr>
            <a:normAutofit fontScale="90000"/>
          </a:bodyPr>
          <a:lstStyle/>
          <a:p>
            <a:pPr algn="ctr"/>
            <a:r>
              <a:rPr lang="da-DK" sz="3600" dirty="0">
                <a:cs typeface="Arial"/>
              </a:rPr>
              <a:t>Aktivitetsudvikling</a:t>
            </a:r>
            <a:br>
              <a:rPr lang="da-DK" sz="3600" dirty="0">
                <a:cs typeface="Arial"/>
              </a:rPr>
            </a:br>
            <a:endParaRPr lang="da-DK" sz="3600" cap="all" dirty="0">
              <a:solidFill>
                <a:srgbClr val="49C5B1"/>
              </a:solidFill>
              <a:cs typeface="Arial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801" y="6001343"/>
            <a:ext cx="1877314" cy="907457"/>
          </a:xfrm>
          <a:prstGeom prst="rect">
            <a:avLst/>
          </a:prstGeom>
        </p:spPr>
      </p:pic>
      <p:sp>
        <p:nvSpPr>
          <p:cNvPr id="10" name="Tekstfelt 9"/>
          <p:cNvSpPr txBox="1"/>
          <p:nvPr/>
        </p:nvSpPr>
        <p:spPr>
          <a:xfrm>
            <a:off x="375007" y="1073705"/>
            <a:ext cx="8133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chemeClr val="tx2">
                    <a:lumMod val="50000"/>
                  </a:schemeClr>
                </a:solidFill>
              </a:rPr>
              <a:t>Stigende aktivitet – flere voksne i </a:t>
            </a:r>
            <a:r>
              <a:rPr lang="da-DK" dirty="0" err="1">
                <a:solidFill>
                  <a:schemeClr val="tx2">
                    <a:lumMod val="50000"/>
                  </a:schemeClr>
                </a:solidFill>
              </a:rPr>
              <a:t>bostøtte</a:t>
            </a:r>
            <a:r>
              <a:rPr lang="da-DK" dirty="0">
                <a:solidFill>
                  <a:schemeClr val="tx2">
                    <a:lumMod val="50000"/>
                  </a:schemeClr>
                </a:solidFill>
              </a:rPr>
              <a:t> og botilbud</a:t>
            </a:r>
          </a:p>
        </p:txBody>
      </p:sp>
      <p:pic>
        <p:nvPicPr>
          <p:cNvPr id="6" name="Pladsholder til indhold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02322" y="1789113"/>
            <a:ext cx="6339356" cy="380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932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5530"/>
            <a:ext cx="8229600" cy="768627"/>
          </a:xfrm>
        </p:spPr>
        <p:txBody>
          <a:bodyPr>
            <a:normAutofit fontScale="90000"/>
          </a:bodyPr>
          <a:lstStyle/>
          <a:p>
            <a:pPr algn="ctr"/>
            <a:r>
              <a:rPr lang="da-DK" sz="2400" dirty="0"/>
              <a:t>Socialudvalget 2018-2021 </a:t>
            </a:r>
            <a:br>
              <a:rPr lang="da-DK" sz="2400" dirty="0"/>
            </a:br>
            <a:r>
              <a:rPr lang="da-DK" sz="2400" dirty="0"/>
              <a:t>Udfordringer og ønsker</a:t>
            </a: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251846"/>
              </p:ext>
            </p:extLst>
          </p:nvPr>
        </p:nvGraphicFramePr>
        <p:xfrm>
          <a:off x="397565" y="949234"/>
          <a:ext cx="8401878" cy="4870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8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3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7800">
                <a:tc>
                  <a:txBody>
                    <a:bodyPr/>
                    <a:lstStyle/>
                    <a:p>
                      <a:r>
                        <a:rPr lang="da-DK" dirty="0"/>
                        <a:t>Socialudvalget - Emne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Økonomi</a:t>
                      </a:r>
                    </a:p>
                    <a:p>
                      <a:pPr algn="ctr"/>
                      <a:r>
                        <a:rPr lang="da-DK" dirty="0"/>
                        <a:t>2018-21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Økonomi</a:t>
                      </a:r>
                    </a:p>
                    <a:p>
                      <a:pPr algn="ctr"/>
                      <a:r>
                        <a:rPr lang="da-DK" dirty="0"/>
                        <a:t>2019-21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222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4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Øget efterspørgsel på socialområdet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4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Driftsmidler til udbygning af Randers Kommunes egne tilbud til voksne med autisme – Det kan gøres etapevis</a:t>
                      </a:r>
                    </a:p>
                    <a:p>
                      <a:pPr marL="1257300" lvl="2" indent="-342900">
                        <a:buFont typeface="Arial" panose="020B0604020202020204" pitchFamily="34" charset="0"/>
                        <a:buAutoNum type="arabicPeriod"/>
                      </a:pPr>
                      <a:r>
                        <a:rPr lang="da-DK" sz="14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etape 2018 budget til drift af 7-8 pladser (bygges ved </a:t>
                      </a:r>
                      <a:r>
                        <a:rPr lang="da-DK" sz="1400" b="1" baseline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Høvejen</a:t>
                      </a:r>
                      <a:r>
                        <a:rPr lang="da-DK" sz="14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1257300" lvl="2" indent="-342900">
                        <a:buFont typeface="Arial" panose="020B0604020202020204" pitchFamily="34" charset="0"/>
                        <a:buAutoNum type="arabicPeriod"/>
                      </a:pPr>
                      <a:r>
                        <a:rPr lang="da-DK" sz="14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etape 2019 budget til drift af 7-8 pladser (nybyggeri)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a-DK" sz="1400" b="1" baseline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4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Driftsmidler til udbygning af Randers Kommunes egne tilbud til midlertidige psykiatripladser – 8 pladser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a-DK" sz="1400" b="1" baseline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4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Anlægsudgifter til etablering af de nye tilbud forventes at kunne afholdes i forlængelse af den nuværende bolighandlingsplan og finansieret af overskud herfra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a-DK" sz="1400" b="1" baseline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4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Videreførelse af hjemløsestrategien (særlig </a:t>
                      </a:r>
                      <a:r>
                        <a:rPr lang="da-DK" sz="1400" b="1" baseline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bostøtteindsats</a:t>
                      </a:r>
                      <a:r>
                        <a:rPr lang="da-DK" sz="14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 ICM og CTI – </a:t>
                      </a:r>
                      <a:r>
                        <a:rPr lang="da-DK" sz="1400" b="1" baseline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Housing</a:t>
                      </a:r>
                      <a:r>
                        <a:rPr lang="da-DK" sz="14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 First – sagsbehandling)</a:t>
                      </a:r>
                    </a:p>
                    <a:p>
                      <a:endParaRPr lang="da-DK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a-DK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r"/>
                      <a:endParaRPr lang="da-DK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r"/>
                      <a:endParaRPr lang="da-DK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r"/>
                      <a:r>
                        <a:rPr lang="da-DK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5,0 mio. kr.</a:t>
                      </a:r>
                    </a:p>
                    <a:p>
                      <a:pPr algn="r"/>
                      <a:endParaRPr lang="da-DK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r"/>
                      <a:endParaRPr lang="da-DK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r"/>
                      <a:endParaRPr lang="da-DK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r"/>
                      <a:r>
                        <a:rPr lang="da-DK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4,0 mio. kr.</a:t>
                      </a:r>
                    </a:p>
                    <a:p>
                      <a:pPr algn="r"/>
                      <a:endParaRPr lang="da-DK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r"/>
                      <a:endParaRPr lang="da-DK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r"/>
                      <a:endParaRPr lang="da-DK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r"/>
                      <a:r>
                        <a:rPr lang="da-DK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0,0 mio. kr.</a:t>
                      </a:r>
                    </a:p>
                    <a:p>
                      <a:pPr algn="r"/>
                      <a:endParaRPr lang="da-DK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1,3 mio. kr.</a:t>
                      </a:r>
                    </a:p>
                    <a:p>
                      <a:pPr algn="r"/>
                      <a:r>
                        <a:rPr lang="da-DK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400" dirty="0">
                        <a:latin typeface="+mn-lt"/>
                      </a:endParaRPr>
                    </a:p>
                    <a:p>
                      <a:endParaRPr lang="da-DK" sz="1400" dirty="0">
                        <a:latin typeface="+mn-lt"/>
                      </a:endParaRPr>
                    </a:p>
                    <a:p>
                      <a:endParaRPr lang="da-DK" sz="1400" dirty="0">
                        <a:latin typeface="+mn-lt"/>
                      </a:endParaRPr>
                    </a:p>
                    <a:p>
                      <a:endParaRPr lang="da-DK" sz="1400" dirty="0">
                        <a:latin typeface="+mn-lt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5,0 mio. kr.</a:t>
                      </a:r>
                    </a:p>
                    <a:p>
                      <a:pPr algn="r"/>
                      <a:endParaRPr lang="da-DK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7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a-DK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I</a:t>
                      </a:r>
                      <a:r>
                        <a:rPr lang="da-DK" sz="14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 alt ønsker på socialområdet</a:t>
                      </a:r>
                      <a:endParaRPr lang="da-DK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1431" marR="91431" marT="45716" marB="45716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a-DK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10,3 mio. kr.</a:t>
                      </a:r>
                    </a:p>
                  </a:txBody>
                  <a:tcPr marL="91431" marR="91431" marT="45716" marB="45716"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5,0 mio. kr.</a:t>
                      </a:r>
                    </a:p>
                  </a:txBody>
                  <a:tcPr marL="91431" marR="91431" marT="45716" marB="457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623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Øvrige handlemuligheder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Tæt samarbejde på tværs af centrene om bedre og billigere løsninger</a:t>
            </a:r>
          </a:p>
          <a:p>
            <a:endParaRPr lang="da-DK" dirty="0"/>
          </a:p>
          <a:p>
            <a:r>
              <a:rPr lang="da-DK" dirty="0"/>
              <a:t>Visitationspraksis på alle områder undersøges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Gennemgang af sager med fokus på at afklare årsag til stigning i pris og antal, valg af internt/eksternt tilbud mv.</a:t>
            </a:r>
          </a:p>
        </p:txBody>
      </p:sp>
    </p:spTree>
    <p:extLst>
      <p:ext uri="{BB962C8B-B14F-4D97-AF65-F5344CB8AC3E}">
        <p14:creationId xmlns:p14="http://schemas.microsoft.com/office/powerpoint/2010/main" val="2239430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Udviklingstiltag for familier til børn med handicap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a-DK" b="1" dirty="0"/>
              <a:t>HVAD VIL VI OPNÅ?</a:t>
            </a:r>
          </a:p>
          <a:p>
            <a:r>
              <a:rPr lang="da-DK" b="1" dirty="0"/>
              <a:t>Kort sigt</a:t>
            </a:r>
          </a:p>
          <a:p>
            <a:r>
              <a:rPr lang="da-DK" dirty="0"/>
              <a:t>• </a:t>
            </a:r>
            <a:r>
              <a:rPr lang="da-DK" b="1" dirty="0"/>
              <a:t>Styrke forældrenetværk</a:t>
            </a:r>
          </a:p>
          <a:p>
            <a:r>
              <a:rPr lang="da-DK" dirty="0"/>
              <a:t>• Forældre føler sig bedre informeret og vejledt omkring kommunens</a:t>
            </a:r>
          </a:p>
          <a:p>
            <a:r>
              <a:rPr lang="da-DK" dirty="0"/>
              <a:t>tilbud</a:t>
            </a:r>
          </a:p>
          <a:p>
            <a:r>
              <a:rPr lang="da-DK" dirty="0"/>
              <a:t>• Forældre oplever at blive hjulpet og får et godt tilbud i centeret</a:t>
            </a:r>
          </a:p>
          <a:p>
            <a:r>
              <a:rPr lang="da-DK" b="1" dirty="0"/>
              <a:t>Mellemlang sigt</a:t>
            </a:r>
          </a:p>
          <a:p>
            <a:r>
              <a:rPr lang="da-DK" dirty="0"/>
              <a:t>• Styrke familiens </a:t>
            </a:r>
            <a:r>
              <a:rPr lang="da-DK" dirty="0" err="1"/>
              <a:t>resiliens</a:t>
            </a:r>
            <a:endParaRPr lang="da-DK" dirty="0"/>
          </a:p>
          <a:p>
            <a:r>
              <a:rPr lang="da-DK" dirty="0"/>
              <a:t>• Styrke forældrenes evne til at bearbejde problemstillinger (</a:t>
            </a:r>
            <a:r>
              <a:rPr lang="da-DK" dirty="0" err="1"/>
              <a:t>coping</a:t>
            </a:r>
            <a:r>
              <a:rPr lang="da-DK" dirty="0"/>
              <a:t>)</a:t>
            </a:r>
          </a:p>
          <a:p>
            <a:r>
              <a:rPr lang="da-DK" dirty="0"/>
              <a:t>• Forbedre trivsel for familierne</a:t>
            </a:r>
          </a:p>
          <a:p>
            <a:r>
              <a:rPr lang="da-DK" dirty="0"/>
              <a:t>• </a:t>
            </a:r>
            <a:r>
              <a:rPr lang="da-DK" b="1" dirty="0"/>
              <a:t>Forbedre familiernes </a:t>
            </a:r>
            <a:r>
              <a:rPr lang="da-DK" b="1" dirty="0" err="1"/>
              <a:t>mestringsevne</a:t>
            </a:r>
            <a:endParaRPr lang="da-DK" b="1" dirty="0"/>
          </a:p>
          <a:p>
            <a:r>
              <a:rPr lang="da-DK" b="1" dirty="0"/>
              <a:t>Lang sigt</a:t>
            </a:r>
          </a:p>
          <a:p>
            <a:r>
              <a:rPr lang="da-DK" dirty="0"/>
              <a:t>• </a:t>
            </a:r>
            <a:r>
              <a:rPr lang="da-DK" b="1" dirty="0"/>
              <a:t>Minimere antallet af større, mere indgribende foranstaltninger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13324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Nyt </a:t>
            </a:r>
            <a:r>
              <a:rPr lang="da-DK" dirty="0" err="1"/>
              <a:t>mindset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b="1" dirty="0"/>
              <a:t>1. HELHEDSORIENTERING</a:t>
            </a:r>
            <a:r>
              <a:rPr lang="da-DK" dirty="0"/>
              <a:t>: Fokus på helheden i indsatser</a:t>
            </a:r>
          </a:p>
          <a:p>
            <a:r>
              <a:rPr lang="da-DK" dirty="0"/>
              <a:t>over for familien</a:t>
            </a:r>
          </a:p>
          <a:p>
            <a:r>
              <a:rPr lang="da-DK" b="1" dirty="0"/>
              <a:t>2. FAMILIECENTRERING: </a:t>
            </a:r>
            <a:r>
              <a:rPr lang="da-DK" dirty="0"/>
              <a:t>Fokus på familien og ikke kun</a:t>
            </a:r>
          </a:p>
          <a:p>
            <a:r>
              <a:rPr lang="da-DK" dirty="0"/>
              <a:t>barnet</a:t>
            </a:r>
          </a:p>
          <a:p>
            <a:r>
              <a:rPr lang="da-DK" b="1" dirty="0"/>
              <a:t>3. HABILITERING: </a:t>
            </a:r>
            <a:r>
              <a:rPr lang="da-DK" dirty="0"/>
              <a:t>Fokus på at give bedst mulig </a:t>
            </a:r>
            <a:r>
              <a:rPr lang="da-DK" dirty="0" err="1"/>
              <a:t>funktionsog</a:t>
            </a:r>
            <a:endParaRPr lang="da-DK" dirty="0"/>
          </a:p>
          <a:p>
            <a:r>
              <a:rPr lang="da-DK" dirty="0" err="1"/>
              <a:t>mestringsevne</a:t>
            </a:r>
            <a:endParaRPr lang="da-DK" dirty="0"/>
          </a:p>
          <a:p>
            <a:r>
              <a:rPr lang="da-DK" b="1" dirty="0"/>
              <a:t>4. NORMALISERINGSPERSPEKTIV: </a:t>
            </a:r>
            <a:r>
              <a:rPr lang="da-DK" dirty="0"/>
              <a:t>Offentlig støtte til at</a:t>
            </a:r>
          </a:p>
          <a:p>
            <a:r>
              <a:rPr lang="da-DK" dirty="0"/>
              <a:t>familier lever et så normalt liv som muligt</a:t>
            </a:r>
          </a:p>
          <a:p>
            <a:r>
              <a:rPr lang="da-DK" b="1" dirty="0"/>
              <a:t>5. INVESTERINGSTANKEGANG: </a:t>
            </a:r>
            <a:r>
              <a:rPr lang="da-DK" dirty="0"/>
              <a:t>Forbyggende sociale</a:t>
            </a:r>
          </a:p>
          <a:p>
            <a:r>
              <a:rPr lang="da-DK" dirty="0"/>
              <a:t>indsatser som målrettede investeringer</a:t>
            </a:r>
          </a:p>
        </p:txBody>
      </p:sp>
    </p:spTree>
    <p:extLst>
      <p:ext uri="{BB962C8B-B14F-4D97-AF65-F5344CB8AC3E}">
        <p14:creationId xmlns:p14="http://schemas.microsoft.com/office/powerpoint/2010/main" val="8986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Familiekurser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Parsamtale – 4</a:t>
            </a:r>
          </a:p>
          <a:p>
            <a:r>
              <a:rPr lang="da-DK" dirty="0"/>
              <a:t>Fælles Kursus aftener – 3</a:t>
            </a:r>
          </a:p>
          <a:p>
            <a:r>
              <a:rPr lang="da-DK" dirty="0"/>
              <a:t>Netværksaften</a:t>
            </a:r>
          </a:p>
          <a:p>
            <a:r>
              <a:rPr lang="da-DK" dirty="0"/>
              <a:t>Lørdagsworkshop </a:t>
            </a:r>
          </a:p>
          <a:p>
            <a:r>
              <a:rPr lang="da-DK" dirty="0"/>
              <a:t>Individuelle hjemmebesøg - 3</a:t>
            </a:r>
          </a:p>
        </p:txBody>
      </p:sp>
    </p:spTree>
    <p:extLst>
      <p:ext uri="{BB962C8B-B14F-4D97-AF65-F5344CB8AC3E}">
        <p14:creationId xmlns:p14="http://schemas.microsoft.com/office/powerpoint/2010/main" val="3253092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/>
              <a:t>OPLEVELSE AF STØRRE</a:t>
            </a:r>
            <a:br>
              <a:rPr lang="da-DK" b="1" dirty="0"/>
            </a:br>
            <a:r>
              <a:rPr lang="da-DK" b="1" dirty="0"/>
              <a:t>MESTRINGSEVNE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Målet med </a:t>
            </a:r>
            <a:r>
              <a:rPr lang="da-DK" dirty="0" err="1"/>
              <a:t>mindsettet</a:t>
            </a:r>
            <a:r>
              <a:rPr lang="da-DK" dirty="0"/>
              <a:t> er oplevelse af </a:t>
            </a:r>
            <a:r>
              <a:rPr lang="da-DK" dirty="0" err="1"/>
              <a:t>mestringsevne</a:t>
            </a:r>
            <a:r>
              <a:rPr lang="da-DK" dirty="0"/>
              <a:t> i familien</a:t>
            </a:r>
          </a:p>
          <a:p>
            <a:pPr marL="0" indent="0">
              <a:buNone/>
            </a:pPr>
            <a:r>
              <a:rPr lang="da-DK" dirty="0"/>
              <a:t>Forældre udsagn:</a:t>
            </a:r>
          </a:p>
          <a:p>
            <a:r>
              <a:rPr lang="da-DK" dirty="0"/>
              <a:t>”Vi havde ikke været en familie i dag, hvis vi ikke havde fået hjælpen”</a:t>
            </a:r>
          </a:p>
          <a:p>
            <a:r>
              <a:rPr lang="da-DK" dirty="0"/>
              <a:t>”Det er mere håndgribeligt”</a:t>
            </a:r>
          </a:p>
          <a:p>
            <a:r>
              <a:rPr lang="da-DK" dirty="0"/>
              <a:t>”Det er godt vi har haft fokus på parforholdet, det har givet mere overskud”</a:t>
            </a:r>
          </a:p>
        </p:txBody>
      </p:sp>
    </p:spTree>
    <p:extLst>
      <p:ext uri="{BB962C8B-B14F-4D97-AF65-F5344CB8AC3E}">
        <p14:creationId xmlns:p14="http://schemas.microsoft.com/office/powerpoint/2010/main" val="3797686833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1163</Words>
  <Application>Microsoft Office PowerPoint</Application>
  <PresentationFormat>Skærmshow (4:3)</PresentationFormat>
  <Paragraphs>152</Paragraphs>
  <Slides>16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19" baseType="lpstr">
      <vt:lpstr>Arial</vt:lpstr>
      <vt:lpstr>Calibri</vt:lpstr>
      <vt:lpstr>Kontortema</vt:lpstr>
      <vt:lpstr>DH-Randers 11/09 2017</vt:lpstr>
      <vt:lpstr>Socialudvalget  Udfordringer og ønsker 2018-2021</vt:lpstr>
      <vt:lpstr>Aktivitetsudvikling </vt:lpstr>
      <vt:lpstr>Socialudvalget 2018-2021  Udfordringer og ønsker</vt:lpstr>
      <vt:lpstr>Øvrige handlemuligheder</vt:lpstr>
      <vt:lpstr>Udviklingstiltag for familier til børn med handicap</vt:lpstr>
      <vt:lpstr>Nyt mindset</vt:lpstr>
      <vt:lpstr>Familiekurser</vt:lpstr>
      <vt:lpstr>OPLEVELSE AF STØRRE MESTRINGSEVNE</vt:lpstr>
      <vt:lpstr>Fremtidens Aktivitetshus</vt:lpstr>
      <vt:lpstr>6 ud af 7 godkender…</vt:lpstr>
      <vt:lpstr>Ønske fra Handicapplan 2016</vt:lpstr>
      <vt:lpstr>Hovedelementer</vt:lpstr>
      <vt:lpstr>Tidsoversigt</vt:lpstr>
      <vt:lpstr>Bruger/Pårørende undersøgelser</vt:lpstr>
      <vt:lpstr>Boligplan</vt:lpstr>
    </vt:vector>
  </TitlesOfParts>
  <Company>Randers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DH-Randers 11/10 2017</dc:title>
  <dc:creator>Louise Høeg Jensen</dc:creator>
  <cp:lastModifiedBy>Ilse Laustsen</cp:lastModifiedBy>
  <cp:revision>9</cp:revision>
  <dcterms:created xsi:type="dcterms:W3CDTF">2017-09-11T12:43:49Z</dcterms:created>
  <dcterms:modified xsi:type="dcterms:W3CDTF">2017-09-24T06:46:30Z</dcterms:modified>
</cp:coreProperties>
</file>