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8" r:id="rId9"/>
    <p:sldId id="264" r:id="rId10"/>
  </p:sldIdLst>
  <p:sldSz cx="18288000" cy="10287000"/>
  <p:notesSz cx="9926638" cy="6797675"/>
  <p:custDataLst>
    <p:tags r:id="rId13"/>
  </p:custDataLst>
  <p:defaultTextStyle>
    <a:defPPr>
      <a:defRPr lang="da-DK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D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807" autoAdjust="0"/>
  </p:normalViewPr>
  <p:slideViewPr>
    <p:cSldViewPr snapToGrid="0">
      <p:cViewPr varScale="1">
        <p:scale>
          <a:sx n="37" d="100"/>
          <a:sy n="37" d="100"/>
        </p:scale>
        <p:origin x="686" y="3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2418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6770317-DDC1-43CC-B9F1-ACF35A5594C5}" type="datetimeFigureOut">
              <a:rPr lang="da-DK" smtClean="0"/>
              <a:t>16-11-2022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6ED502D-817E-4215-8128-908F33087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0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C6DFEC2-A696-497F-A700-191FBA15D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8CF3713-444F-4752-A780-8C5378E3E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709" y="9393000"/>
            <a:ext cx="8116887" cy="762000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  23 september 2022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1B51FD5-86A1-443D-BBF1-C0EF49455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586038"/>
            <a:ext cx="18287999" cy="213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på slideshow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4CD2C73-5DEF-4413-9E28-10F31BAC1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719638"/>
            <a:ext cx="18287999" cy="1989137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Undertitel på slideshow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8E501E6-55B6-4FCB-8419-0CD0D64FE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llede + grøn ind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603389F6-819B-437D-A80E-C11EE608C0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430000" cy="10287001"/>
          </a:xfrm>
          <a:custGeom>
            <a:avLst/>
            <a:gdLst>
              <a:gd name="connsiteX0" fmla="*/ 0 w 11430000"/>
              <a:gd name="connsiteY0" fmla="*/ 0 h 10287001"/>
              <a:gd name="connsiteX1" fmla="*/ 11430000 w 11430000"/>
              <a:gd name="connsiteY1" fmla="*/ 0 h 10287001"/>
              <a:gd name="connsiteX2" fmla="*/ 11430000 w 11430000"/>
              <a:gd name="connsiteY2" fmla="*/ 7746151 h 10287001"/>
              <a:gd name="connsiteX3" fmla="*/ 11387988 w 11430000"/>
              <a:gd name="connsiteY3" fmla="*/ 8021428 h 10287001"/>
              <a:gd name="connsiteX4" fmla="*/ 9164428 w 11430000"/>
              <a:gd name="connsiteY4" fmla="*/ 10244987 h 10287001"/>
              <a:gd name="connsiteX5" fmla="*/ 8889139 w 11430000"/>
              <a:gd name="connsiteY5" fmla="*/ 10287001 h 10287001"/>
              <a:gd name="connsiteX6" fmla="*/ 0 w 11430000"/>
              <a:gd name="connsiteY6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10287001">
                <a:moveTo>
                  <a:pt x="0" y="0"/>
                </a:moveTo>
                <a:lnTo>
                  <a:pt x="11430000" y="0"/>
                </a:lnTo>
                <a:lnTo>
                  <a:pt x="11430000" y="7746151"/>
                </a:lnTo>
                <a:lnTo>
                  <a:pt x="11387988" y="8021428"/>
                </a:lnTo>
                <a:cubicBezTo>
                  <a:pt x="11159601" y="9137527"/>
                  <a:pt x="10280526" y="10016601"/>
                  <a:pt x="9164428" y="10244987"/>
                </a:cubicBezTo>
                <a:lnTo>
                  <a:pt x="8889139" y="10287001"/>
                </a:lnTo>
                <a:lnTo>
                  <a:pt x="0" y="10287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indhold 10">
            <a:extLst>
              <a:ext uri="{FF2B5EF4-FFF2-40B4-BE49-F238E27FC236}">
                <a16:creationId xmlns:a16="http://schemas.microsoft.com/office/drawing/2014/main" id="{AB5F99FC-A183-4346-9613-E3FB6B614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9" name="Pladsholder til tekst 20">
            <a:extLst>
              <a:ext uri="{FF2B5EF4-FFF2-40B4-BE49-F238E27FC236}">
                <a16:creationId xmlns:a16="http://schemas.microsoft.com/office/drawing/2014/main" id="{43513F69-DF27-48AA-AFE5-0214428B2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2" name="Billede 1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095CEE9B-A388-4AFB-8B6A-CFB5197EF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35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- b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7AE229F2-00EA-4E7E-9E4F-22526B2F5D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EE7590C-207A-4AEE-800C-843C1B95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C1F3748-D322-4B50-8BD8-13F0C9AD9E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- Bred indhold hv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3124673F-4E45-4E89-82FD-E278F3E1AC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E2C613BC-CCF1-4B14-B2BA-C1E50EC57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B14D7E-7878-4F32-B091-6651D4483B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E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dsholder til billede 73">
            <a:extLst>
              <a:ext uri="{FF2B5EF4-FFF2-40B4-BE49-F238E27FC236}">
                <a16:creationId xmlns:a16="http://schemas.microsoft.com/office/drawing/2014/main" id="{8694C7DA-C400-465A-9452-3CC2ECFB1C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22060" y="0"/>
            <a:ext cx="6865940" cy="10287000"/>
          </a:xfrm>
          <a:custGeom>
            <a:avLst/>
            <a:gdLst>
              <a:gd name="connsiteX0" fmla="*/ 2857500 w 6865940"/>
              <a:gd name="connsiteY0" fmla="*/ 0 h 10287000"/>
              <a:gd name="connsiteX1" fmla="*/ 3106864 w 6865940"/>
              <a:gd name="connsiteY1" fmla="*/ 0 h 10287000"/>
              <a:gd name="connsiteX2" fmla="*/ 3429000 w 6865940"/>
              <a:gd name="connsiteY2" fmla="*/ 0 h 10287000"/>
              <a:gd name="connsiteX3" fmla="*/ 3432972 w 6865940"/>
              <a:gd name="connsiteY3" fmla="*/ 0 h 10287000"/>
              <a:gd name="connsiteX4" fmla="*/ 3432972 w 6865940"/>
              <a:gd name="connsiteY4" fmla="*/ 1908000 h 10287000"/>
              <a:gd name="connsiteX5" fmla="*/ 4704544 w 6865940"/>
              <a:gd name="connsiteY5" fmla="*/ 1908000 h 10287000"/>
              <a:gd name="connsiteX6" fmla="*/ 5009344 w 6865940"/>
              <a:gd name="connsiteY6" fmla="*/ 1603200 h 10287000"/>
              <a:gd name="connsiteX7" fmla="*/ 5009344 w 6865940"/>
              <a:gd name="connsiteY7" fmla="*/ 0 h 10287000"/>
              <a:gd name="connsiteX8" fmla="*/ 5101308 w 6865940"/>
              <a:gd name="connsiteY8" fmla="*/ 0 h 10287000"/>
              <a:gd name="connsiteX9" fmla="*/ 6865940 w 6865940"/>
              <a:gd name="connsiteY9" fmla="*/ 0 h 10287000"/>
              <a:gd name="connsiteX10" fmla="*/ 6865940 w 6865940"/>
              <a:gd name="connsiteY10" fmla="*/ 10287000 h 10287000"/>
              <a:gd name="connsiteX11" fmla="*/ 0 w 6865940"/>
              <a:gd name="connsiteY11" fmla="*/ 10287000 h 10287000"/>
              <a:gd name="connsiteX12" fmla="*/ 0 w 6865940"/>
              <a:gd name="connsiteY12" fmla="*/ 2857480 h 10287000"/>
              <a:gd name="connsiteX13" fmla="*/ 14752 w 6865940"/>
              <a:gd name="connsiteY13" fmla="*/ 2565337 h 10287000"/>
              <a:gd name="connsiteX14" fmla="*/ 2857500 w 6865940"/>
              <a:gd name="connsiteY1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102870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10287000"/>
                </a:lnTo>
                <a:lnTo>
                  <a:pt x="0" y="102870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 billede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08C7912-E982-4CB2-B0A9-BA64FC078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FD43D12-F4B6-4D49-A916-913BDFDAB4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B399C38-2B8A-43B8-A98D-BA55546CD3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o bille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22063" y="5143500"/>
            <a:ext cx="686593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400CC1CE-2370-4C84-A8A3-ED3806D20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id="{89862FB4-233E-4944-99BC-C55212607C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871D2C-013C-44B1-8BE5-235D095E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re bille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22063" y="5143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2</a:t>
            </a:r>
          </a:p>
          <a:p>
            <a:endParaRPr lang="da-DK" dirty="0"/>
          </a:p>
        </p:txBody>
      </p:sp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564EAAB9-6556-4CCA-8EB2-44047EEF1D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22063" y="7717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3</a:t>
            </a:r>
          </a:p>
          <a:p>
            <a:endParaRPr lang="da-DK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4FC8D3B3-1842-4565-AC40-C86DABB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7BFF5B87-BB6B-4E46-844D-7962E9491D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050DFC2-8D3A-4A18-B63B-A28B548E4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o kolonn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5">
            <a:extLst>
              <a:ext uri="{FF2B5EF4-FFF2-40B4-BE49-F238E27FC236}">
                <a16:creationId xmlns:a16="http://schemas.microsoft.com/office/drawing/2014/main" id="{12C8D058-24AC-41B2-A64B-361C5A2818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7" name="Pladsholder til indhold 10">
            <a:extLst>
              <a:ext uri="{FF2B5EF4-FFF2-40B4-BE49-F238E27FC236}">
                <a16:creationId xmlns:a16="http://schemas.microsoft.com/office/drawing/2014/main" id="{BDE03F2D-599C-469E-A699-92B9F1C4C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15274CD0-2568-4073-AB6C-509137F73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2DBFBAC4-8014-47CB-9919-879B15315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05A918C-61A2-437E-BA4E-DEBAA2ED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o kolonner hvi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5142445C-C242-46E5-96B1-E13C77A36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6" name="Pladsholder til indhold 10">
            <a:extLst>
              <a:ext uri="{FF2B5EF4-FFF2-40B4-BE49-F238E27FC236}">
                <a16:creationId xmlns:a16="http://schemas.microsoft.com/office/drawing/2014/main" id="{946857DA-FBF2-4E1A-B632-2EDB12A201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72F5C715-1CA9-441E-A212-9BF30FEAF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id="{8ACDE33E-D635-4BBF-8743-E7706148C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E70E7DE-BFB3-4102-8F52-F3A53D7AA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to kolonner grø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5">
            <a:extLst>
              <a:ext uri="{FF2B5EF4-FFF2-40B4-BE49-F238E27FC236}">
                <a16:creationId xmlns:a16="http://schemas.microsoft.com/office/drawing/2014/main" id="{05D32876-202D-4ED4-B7FF-B3E92035FE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3" name="Pladsholder til indhold 10">
            <a:extLst>
              <a:ext uri="{FF2B5EF4-FFF2-40B4-BE49-F238E27FC236}">
                <a16:creationId xmlns:a16="http://schemas.microsoft.com/office/drawing/2014/main" id="{2F0A98AF-369D-472A-BC77-3B1DC4CA44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9A0F3DE8-4175-464B-B776-96FE09348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id="{0BE832EE-8018-47A8-96CE-FC5E725D1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AE2ED2F-6119-40CA-945D-1C37FFDB7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-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tort bille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EFDBA1-B0EC-462F-A711-6D0C1C67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62547"/>
            <a:ext cx="15773400" cy="2565066"/>
          </a:xfrm>
          <a:prstGeom prst="rect">
            <a:avLst/>
          </a:prstGeom>
        </p:spPr>
        <p:txBody>
          <a:bodyPr/>
          <a:lstStyle>
            <a:lvl1pPr algn="ctr">
              <a:defRPr sz="16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362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0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6" r:id="rId8"/>
    <p:sldLayoutId id="2147483698" r:id="rId9"/>
    <p:sldLayoutId id="2147483697" r:id="rId10"/>
    <p:sldLayoutId id="2147483694" r:id="rId11"/>
    <p:sldLayoutId id="214748369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j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281B92-EAFC-42A4-BDE6-00DED3338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6600" dirty="0"/>
              <a:t>Præsentation af Randers Kommunes boligplaner</a:t>
            </a:r>
            <a:br>
              <a:rPr lang="da-DK" sz="6600" dirty="0"/>
            </a:br>
            <a:r>
              <a:rPr lang="da-DK" sz="6600" dirty="0"/>
              <a:t>Møde ved Danske Handicaporganisationer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54D4E9-CB5D-42B1-9183-93A9B782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9638"/>
            <a:ext cx="18287999" cy="1989137"/>
          </a:xfrm>
        </p:spPr>
        <p:txBody>
          <a:bodyPr/>
          <a:lstStyle/>
          <a:p>
            <a:r>
              <a:rPr lang="da-DK" sz="5400" dirty="0"/>
              <a:t>Den 7.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54067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F11EF9D-A4E8-418A-85A1-DA7C374E0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57520"/>
          <a:stretch/>
        </p:blipFill>
        <p:spPr>
          <a:xfrm>
            <a:off x="11422060" y="0"/>
            <a:ext cx="6865940" cy="10287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6000" dirty="0">
                <a:latin typeface="Open Sans" panose="020B0606030504020204"/>
              </a:rPr>
              <a:t>Dagsorden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5ABB73-E575-4658-ABE5-EEC3E2F4F6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Baggrund for udvidelse af boligmassen på socialområdet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Socialområdets boligplan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Socialtilsynets rolle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Forventningsafstemning i forbindelse med nye byggerier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 panose="020B0606030504020204"/>
              </a:rPr>
              <a:t>Inddragelse i forbindelse med byggeriet</a:t>
            </a:r>
          </a:p>
        </p:txBody>
      </p:sp>
    </p:spTree>
    <p:extLst>
      <p:ext uri="{BB962C8B-B14F-4D97-AF65-F5344CB8AC3E}">
        <p14:creationId xmlns:p14="http://schemas.microsoft.com/office/powerpoint/2010/main" val="175986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F11EF9D-A4E8-418A-85A1-DA7C374E0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9"/>
          <a:stretch/>
        </p:blipFill>
        <p:spPr>
          <a:xfrm>
            <a:off x="11422060" y="0"/>
            <a:ext cx="6865940" cy="5143500"/>
          </a:xfrm>
        </p:spPr>
      </p:pic>
      <p:pic>
        <p:nvPicPr>
          <p:cNvPr id="7" name="Pladsholder til billede 6" descr="Et billede, der indeholder bygning, himmel, udendørs, mursten&#10;&#10;Automatisk genereret beskrivelse">
            <a:extLst>
              <a:ext uri="{FF2B5EF4-FFF2-40B4-BE49-F238E27FC236}">
                <a16:creationId xmlns:a16="http://schemas.microsoft.com/office/drawing/2014/main" id="{1734D5FF-072A-4911-B7D7-2612ADD721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457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Open Sans" panose="020B0606030504020204"/>
              </a:rPr>
              <a:t>Hvorfor planlægges flere bygninger?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5ABB73-E575-4658-ABE5-EEC3E2F4F6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000" y="1789638"/>
            <a:ext cx="10080000" cy="720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i="0" dirty="0">
                <a:effectLst/>
                <a:latin typeface="Open Sans" panose="020B0606030504020204" pitchFamily="34" charset="0"/>
              </a:rPr>
              <a:t>Nedenstående graf viser udviklingen i særligt dyre enkeltsager.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endParaRPr lang="da-DK" sz="36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endParaRPr lang="da-D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>
              <a:latin typeface="Open Sans" panose="020B060603050402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>
                <a:latin typeface="Open Sans" panose="020B0606030504020204"/>
              </a:rPr>
              <a:t>Det er nødvendigt at skabe yderligere kapacitet lokalt.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>
                <a:latin typeface="Open Sans" panose="020B0606030504020204"/>
              </a:rPr>
              <a:t>Faglighed og økonomi skal matche det eksterne alternativ. </a:t>
            </a:r>
            <a:endParaRPr lang="da-DK" sz="3600" dirty="0">
              <a:solidFill>
                <a:srgbClr val="FF0000"/>
              </a:solidFill>
              <a:latin typeface="Open Sans" panose="020B0606030504020204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576" y="2927299"/>
            <a:ext cx="5782322" cy="33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F11EF9D-A4E8-418A-85A1-DA7C374E0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r="15319" b="-44"/>
          <a:stretch/>
        </p:blipFill>
        <p:spPr>
          <a:xfrm>
            <a:off x="11422060" y="0"/>
            <a:ext cx="6865940" cy="5143500"/>
          </a:xfrm>
        </p:spPr>
      </p:pic>
      <p:pic>
        <p:nvPicPr>
          <p:cNvPr id="7" name="Pladsholder til billede 6" descr="Et billede, der indeholder bygning, himmel, udendørs, mursten&#10;&#10;Automatisk genereret beskrivelse">
            <a:extLst>
              <a:ext uri="{FF2B5EF4-FFF2-40B4-BE49-F238E27FC236}">
                <a16:creationId xmlns:a16="http://schemas.microsoft.com/office/drawing/2014/main" id="{1734D5FF-072A-4911-B7D7-2612ADD721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29431"/>
          <a:stretch/>
        </p:blipFill>
        <p:spPr>
          <a:xfrm>
            <a:off x="11422063" y="5143500"/>
            <a:ext cx="6865937" cy="2574000"/>
          </a:xfrm>
        </p:spPr>
      </p:pic>
      <p:pic>
        <p:nvPicPr>
          <p:cNvPr id="8" name="Pladsholder til billede 7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6C5975AB-73B0-48E0-B05E-22C373CB12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9" b="9715"/>
          <a:stretch/>
        </p:blipFill>
        <p:spPr>
          <a:xfrm>
            <a:off x="11422063" y="7717500"/>
            <a:ext cx="6865937" cy="2574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Open Sans" panose="020B0606030504020204"/>
              </a:rPr>
              <a:t>Socialområdets boligplan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5ABB73-E575-4658-ABE5-EEC3E2F4F6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000" y="1887240"/>
            <a:ext cx="10080000" cy="720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Som en del af socialområdets økonomiske handleplan indgår dele af boligplan 2, der indebærer at udbygge boligmassen på socialområdet, således at flere borgere kan få et tilbud i Randers Kommune.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I første omgang igangsættes bygning af to almene boliger i forbindelse med afdelingen ”Huset” på Marienborgvej samt ti nye boliger ved Bostedet Neptunvej. </a:t>
            </a:r>
          </a:p>
        </p:txBody>
      </p:sp>
    </p:spTree>
    <p:extLst>
      <p:ext uri="{BB962C8B-B14F-4D97-AF65-F5344CB8AC3E}">
        <p14:creationId xmlns:p14="http://schemas.microsoft.com/office/powerpoint/2010/main" val="33484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F11EF9D-A4E8-418A-85A1-DA7C374E0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r="15319" b="-44"/>
          <a:stretch/>
        </p:blipFill>
        <p:spPr>
          <a:xfrm>
            <a:off x="11422060" y="0"/>
            <a:ext cx="6865940" cy="5143500"/>
          </a:xfrm>
        </p:spPr>
      </p:pic>
      <p:pic>
        <p:nvPicPr>
          <p:cNvPr id="7" name="Pladsholder til billede 6" descr="Et billede, der indeholder bygning, himmel, udendørs, mursten&#10;&#10;Automatisk genereret beskrivelse">
            <a:extLst>
              <a:ext uri="{FF2B5EF4-FFF2-40B4-BE49-F238E27FC236}">
                <a16:creationId xmlns:a16="http://schemas.microsoft.com/office/drawing/2014/main" id="{1734D5FF-072A-4911-B7D7-2612ADD721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29431"/>
          <a:stretch/>
        </p:blipFill>
        <p:spPr>
          <a:xfrm>
            <a:off x="11422063" y="5143500"/>
            <a:ext cx="6865937" cy="2574000"/>
          </a:xfrm>
        </p:spPr>
      </p:pic>
      <p:pic>
        <p:nvPicPr>
          <p:cNvPr id="8" name="Pladsholder til billede 7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6C5975AB-73B0-48E0-B05E-22C373CB12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9" b="9715"/>
          <a:stretch/>
        </p:blipFill>
        <p:spPr>
          <a:xfrm>
            <a:off x="11422063" y="7717500"/>
            <a:ext cx="6865937" cy="2574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Open Sans" panose="020B0606030504020204"/>
              </a:rPr>
              <a:t>Socialområdets boligplan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5ABB73-E575-4658-ABE5-EEC3E2F4F6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000" y="1887240"/>
            <a:ext cx="10080000" cy="720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Open Sans" panose="020B0606030504020204" pitchFamily="34" charset="0"/>
              </a:rPr>
              <a:t>Derudover indgår i budget 2023-2026 yderligere planer for bebyggelse: </a:t>
            </a:r>
          </a:p>
          <a:p>
            <a:pPr marL="1600200" lvl="1" indent="-571500"/>
            <a:r>
              <a:rPr lang="da-DK" dirty="0">
                <a:latin typeface="Open Sans" panose="020B0606030504020204" pitchFamily="34" charset="0"/>
              </a:rPr>
              <a:t>15 pladser i midlertidige botilbud (§ 107) </a:t>
            </a:r>
          </a:p>
          <a:p>
            <a:pPr marL="1600200" lvl="1" indent="-571500"/>
            <a:r>
              <a:rPr lang="da-DK" dirty="0">
                <a:latin typeface="Open Sans" panose="020B0606030504020204" pitchFamily="34" charset="0"/>
              </a:rPr>
              <a:t>15 pladser i længerevarende botilbud</a:t>
            </a:r>
          </a:p>
          <a:p>
            <a:pPr marL="1600200" lvl="1" indent="-571500"/>
            <a:r>
              <a:rPr lang="da-DK" dirty="0">
                <a:latin typeface="Open Sans" panose="020B0606030504020204" pitchFamily="34" charset="0"/>
              </a:rPr>
              <a:t>Planer om partnerskab med ekstern/privat leverandør/andre kommuner om drift af tilbud i Randers Kommune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14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F1AEEEB4-7249-49FE-BFBA-24837F4CE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>
                <a:latin typeface="Open Sans"/>
              </a:rPr>
              <a:t>I budgetaftalen for 2022 er det aftalt, at der som led i etableringen af de nye tilbud skal sikres en forventningsafstemning mellem byråd og forvaltningen om risikoelementerne ved drift af nye tilbud.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>
                <a:latin typeface="Open Sans"/>
              </a:rPr>
              <a:t>Socialudvalget godkendte den 3. marts 2022 </a:t>
            </a:r>
            <a:br>
              <a:rPr lang="da-DK" sz="4000" dirty="0">
                <a:latin typeface="Open Sans"/>
              </a:rPr>
            </a:br>
            <a:r>
              <a:rPr lang="da-DK" sz="4000" dirty="0">
                <a:latin typeface="Open Sans"/>
              </a:rPr>
              <a:t>(sag 28) en model herfor. Modellens hoved-</a:t>
            </a:r>
            <a:br>
              <a:rPr lang="da-DK" sz="4000" dirty="0">
                <a:latin typeface="Open Sans"/>
              </a:rPr>
            </a:br>
            <a:r>
              <a:rPr lang="da-DK" sz="4000" dirty="0">
                <a:latin typeface="Open Sans"/>
              </a:rPr>
              <a:t>temaer fremgår af følgende figuren til højre.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>
                <a:latin typeface="Open Sans"/>
              </a:rPr>
              <a:t>Modellen bidrager til, at der forud for </a:t>
            </a:r>
            <a:br>
              <a:rPr lang="da-DK" sz="4000" dirty="0">
                <a:latin typeface="Open Sans"/>
              </a:rPr>
            </a:br>
            <a:r>
              <a:rPr lang="da-DK" sz="4000" dirty="0">
                <a:latin typeface="Open Sans"/>
              </a:rPr>
              <a:t>byggerier har været nøje planlægning af, </a:t>
            </a:r>
            <a:br>
              <a:rPr lang="da-DK" sz="4000" dirty="0">
                <a:latin typeface="Open Sans"/>
              </a:rPr>
            </a:br>
            <a:r>
              <a:rPr lang="da-DK" sz="4000" dirty="0">
                <a:latin typeface="Open Sans"/>
              </a:rPr>
              <a:t>hvordan risikoelementer imødekommes.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Open Sans"/>
              </a:rPr>
              <a:t>Forventningsafstemning</a:t>
            </a:r>
          </a:p>
        </p:txBody>
      </p:sp>
      <p:sp>
        <p:nvSpPr>
          <p:cNvPr id="5" name="AutoShape 2" descr="data:image/png;base64,R0lGODlhQQKOAYcAAAAAAAAAAAAAMwAAZgAAmQAAzAAA/wAzAAAzMwAzZgAzmQAzzAAz/wBmAABmMwBmZgBmmQBmzABm/wCZAACZMwCZZgCZmQCZzACZ/wDMAADMMwDMZgDMmQDMzADM/wD/AAD/MwD/ZgD/mQD/zAD//zMAADMAMzMAZjMAmTMAzDMA/zMzADMzMzMzZjMzmTMzzDMz/zNmADNmMzNmZjNmmTNmzDNm/zOZADOZMzOZZjOZmTOZzDOZ/zPMADPMMzPMZjPMmTPMzDPM/zP/ADP/MzP/ZjP/mTP/zDP//2YAAGYAM2YAZmYAmWYAzGYA/2YzAGYzM2YzZmYzmWYzzGYz/2ZmAGZmM2ZmZmZmmWZmzGZm/2aZAGaZM2aZZmaZmWaZzGaZ/2bMAGbMM2bMZmbMmWbMzGbM/2b/AGb/M2b/Zmb/mWb/zGb//5kAAJkAM5kAZpkAmZkAzJkA/5kzAJkzM5kzZpkzmZkzzJkz/5lmAJlmM5lmZplmmZlmzJlm/5mZAJmZM5mZZpmZmZmZzJmZ/5nMAJnMM5nMZpnMmZnMzJnM/5n/AJn/M5n/Zpn/mZn/zJn//8wAAMwAM8wAZswAmcwAzMwA/8wzAMwzM8wzZswzmcwzzMwz/8xmAMxmM8xmZsxmmcxmzMxm/8yZAMyZM8yZZsyZmcyZzMyZ/8zMAMzMM8zMZszMmczMzMzM/8z/AMz/M8z/Zsz/mcz/zMz///8AAP8AM/8AZv8Amf8AzP8A//8zAP8zM/8zZv8zmf8zzP8z//9mAP9mM/9mZv9mmf9mzP9m//+ZAP+ZM/+ZZv+Zmf+ZzP+Z///MAP/MM//MZv/Mmf/MzP/M////AP//M///Zv//mf//zP///wECAwECAwECAwECAwECAwECAwECAwECAwECAwECAwECAwECAwECAwECAwECAwECAwECAwECAwECAwECAwECAwECAwECAwECAwECAwECAwECAwECAwECAwECAwECAwECAwECAwECAwECAwECAwECAwECAwECAyH+GlNvZnR3YXJlOiBNaWNyb3NvZnQgT2ZmaWNlACH/C05FVFNDQVBFMi4wAwEBAAAh+QQBAAAAACwAAAAAQQKOAQAIqwABCBxIsKDBgwgTKlzIsKHDhxAjSpxIsaLFixgzatzIsaPHjyBDihxJsqTJkyhTqlzJsqXLlzBjypxJs6bNmzhz6tzJs6fPn0CDCh1KtKjRo0iTKl3KtKnTp1CjSp1KtarVq1izat3KtavXr2DDih1LtqzZs2jTql3Ltq3bt3Djyp1Lt67du3jz6t3Lt6/fv4ADCx5MuLDhw4gTK17MuLHjx5AjS55MubLly0aYM2vezLmz58+gQ4seTbq06dOoU6tezbq169ewY8ueTbu27du4c+vezbu379/AgwsfTry48ePIkytfzry58+fQo0ufTr26//Xr2LNrN4oN2/bveLsD6E6+PDZa5meZNy/QO/j3XsWbR9/dFS37rvK7SpQfW6tZAP43yzXqrSfeeO7Bp6BS8mHjCnkPtkILf/wN4oqFFla434X2XYPILB+GCOIsrIzIyjWtYHMNNgUemOCCMO40332utLIhhTfmiOOOLJLYSoms/OgjkEKyYuQsAhoY45Iz1eegfxtiyKGGVE5ppZSueDiiiCWK+GGXW4aZYosvMmmmSPPll4giOCqio347wpmjmm76F+SQPv4XJJF6FlnkkSWSieCZhGJknn1VZnhllIwm2iiHWX5p4qSSVkoipZdKygqLKrZX6KcPlafmm3GWSv/qqTwiCSSeq+55KZGtsvqqkGSWCSqo5mmo6K6P8uror1ZGiimXYVpKrJeZilnerbiSZ6OpbsYZbY7TtvlmtRtGCKifsLLKrbfdumpkiSkuy+yCufaqLrC+Lspuh5aCKS+m88ZLL6blemfrudaJiuq/pgYMsI49ivutweEerHDCgZrLL3Xl2SjluxS7a3G7WGqJLJjHhsnxsCAbO2KLD0PnL7b8jYqjytm+yXLKLse8prZ98ultzXnerLPBOBvZyjUr7luycU9WjPG6FyN9tLD1Jtv00/faK/WrDg89HIQDC6x11lxTyGKRsoY7a6zijv1q2Gg3fKDVvkFIy9FGKy0vd9wpa5xsx3iHfLfeH8erotBs01bemtZKe+3hhidOLeJz2skwuJAjHPnCkR9Z7nj/gd8GJd1Jcw535xzSoiXUU5PudNSnlw5i0IBnnpqzXce+9exdF0y55LjfrvvjBpPsOmv1vT036J8XPzyvFgq7cbF7i+x889D3HT15v6MWsSIoy7myzHNyv32cL2vf8sx29tyK+ejv7Gf6PKvfbYHVl+bghMQfb7/ncjONuun87++/6oioWvw2Ux/ZGZB2CKydqszWqvMBaBaBuEKQEAGotIFNbBi8FIBiRcFYUW+AmiEPjoyHvxLWD1jKix6JEMGCK8ighR5iQRdGxzzp2bCGs+jCFYjFiiuwAF9rA2Fl6lO4xSmuiEjcUPaWyLgkpsxxk4NgAFrIggB0gUQrEMQG/8GmJySdLUg98yIYfQQiFiCii/+RgRU2+KogBU2IksEaCU9IxznakVGiU52RAiCIErFABgFoBQuvSMEvsSIQmfoRK7S4qj5aShBCguSqQrRIEvnQRyJLERwfI8IDejKBoMya7R7nwxL5cJCtMCMrWPBDFh6AlR8KRAtX0EIksbCKZpyFD18YgEDwUouCYIEgWSnDWVjhCjlcAQW/Bb9NKqY7wrujCaVZR3Ulz24d62EriylDFkYwkKywgjARccku/LEVp5zFAXbIihVIMBC9JGc8r7CCHJqxCwcA0Y9ciAg+Nu1LH3QmYSAEPu+Nr3sFTShCF/o9ho6vTj9i3yzUaP9PErUwlaz8DyIO8KFZBBMRsgQQCxEhCGUCKKQ+/I85TyTLRbLApVcQkDhZAMn1yUpfAhVMd55VzWner6dJ05+9tDmLLP6Hj4iQAS0RcQ1zGjIA2owlTft5KaeGdJH5XGQA7PmhLgCyj1d45RVoOLU35tQvO/2kWkPJVoB9rYGxgqc4S+TUVQrihYLkI4BWGswucVQQHN3rD0tpzxK1tK+BuuQx4cnIC3qrmWfVS3eoSdmfVrZiKbwhLpMKQ2/OIgASvEIvd6nLXAbziqy8Qhd6yQpzkgieJBLEVq1K0xZq8xov1OLyNhbEyNbFQdBqohKFyx8mHnG4xy0ucfujyCi1wpOVMkDk+WSgWzOik5VXXCQyWZHUM4aTlYFQqQQhOF5BWIG7MuCuD8+rS2TOopiTA1KQAupbuBTwskDFr37xSNbUvbeP/u3fUL84qUkSGID+ZWrr6nuWArb1wWuNcMBGWTneOTZ3ZNtdfDcsud4yGC1p3a9PR5xfSGETZAbO2/NuuFuP4bDFKh6RJj8M4u7MzKAwU2hDd3xQHufYoT/2MZwgeqf2GdmmR7ZZknO25DE22YGSm/8xjcnSSRGX2Kdu2q9QA+w/A0ONbP/jMoK/vOApYwWaD07ECNUsYdklwkKCuAKEU3XBC9t5kjskcNnIaV1zdiGMGSxboO98tsuZOT7nmdgJaeHDQdACCyzwgvBITEJazIAFiZCtZR+V2Re7mEusCAAFP20i0QZCEP1UrQphzDdPH8vDh7YKEV1hXCPmxwssuFALaa0fOuXHTaMKdq+HrVyYAZvXNbIQpH/c61qvDIoY3jALBYEiPXuRBYEA2iU1KKstWvjbHF5RrLPioE1rCAstGAQrp4TrKwjibYLwQjAFkWma8gcL8b7CDFzhBX3vJxFX2NAMWpFpL+B6EPyRd73/94MFLPD7Ci2gt/3yKOaKB4mPV1C1dleITB+uoAvmBG2240zdrpIzz2MOM+noO+6ozBrC/KYinFpARRZYCJeiTW0AvOAK0bbg0qy8dMCXreubs+DnfOx5rpct2kGouwWi5bn4JuxtDh+sjO4EJCJlkF6urraFwWwhIlio2mJaYYoSNB+4o4079bR8KuUe8aOrKIhoDSIA/KFFCxVxBQTk5woCyA+kle7oSzvahwtXswDefPQJzaAFjG7BmxGAhcWr2dF8z7WUjnZNZK0Yh3sMhB9D+0OXWnSsrWXBNW4LwXzCsr8xZjGpOwbrtx8Fmj3OfZCz1e7Fuwnxgs811H9//4Xft6Dnx3fF4GOufEwX3RWRzk8Ljj94XAfA4fuJM+D33XcWODyhRGYfkm06bQAp1goqfel7r1haALHymKzsoQxmJX4lj9/+Sna77ZmyuStf6NHpdmn74UNvY2mSp28T4kMMxwKWJmeRlwiMhmmCEHj7gXeJ0EIJyID6Vm9YgHeuIFuCEGe5JgiD4AVstjT9JWBO0wqidiJzdUmLVE+rtF2uxQovBFIkNVHjpYI8GGa1t39BEXdtxnx3t29ekHTqFnBQlx8zsG/Ip3TBd2u5doQW0nc3J3U/13zNlwgCKICu8HPG5lYLNGgZNknntErzV0qrpH7Y9h+ERVjchU5rJP9oFlSGX0RoHlRmQKgT/SdiEehoHYgFtEBzxDSAxwdwuZYIkNaA/NFozWd0R4d3SZiBliaBAaBrNicAPrRuc9RprCYye6RULLACijRFrFRPZLd6MLiGtDRWtuVqrfaJqwZZe/gTDsZryYWLtpZ9+uEFyRNvghAlJ4hwF4JwTrcfx3h5/yZvTscfEleMvNiMF0JvJeh0yZOL2rJ2t1NIXRAoRhIIYzdqqKZRZ0QiiyQIoidIkmR12tiOPqKHtUgTfWhu7jJp9AOBI4Q0+RgnikIhk5Yj7WIqxkNxPThgJ6IpB5aQBWlxKoc6PxiP8hg+c9ZmE1mRYsiOGMl2GqaR7sj/kTcFjxDJEvNIafRoZSbJKJ0Hi58ni7IXeyo5iy7ZYg8ZkiJ5Hro3dTgZPjqJYznJkzupYzfpa+UjK/XHZPdnlPiHlErpZEfJlEnplEymfzTZJDx1kiSJZf94kltWIuuYcl7JkF+5kAs5k1NpEi9HkWhZXK0wA8EoO1fwfWm5H291Np5Fhndoh3CFJ+SESHnZlwz0l3bpl6sCkmUJEkJolf5XhVhQIRn3Jv34KJF2lcFiN0ASTAq5N16mcl0wh//FQQlGlwkZk7NHKeJWmCsxa86GXLbmRLrImllGc29GLbGZH8Q4m8uVmsXWOM01RrWkT+Nijh+iUYrUKmOnl6PGGV3yxQJWsExkBCLHeSSj9irFKZzetZHWOZj/ppkSs4aYInaELCAAJNgCgjgIMzBFCLAmwZRzAachkVmS6kKQW1JM2sRKHrWJ84cIVsBLy+lRZ6ecILKJpChLU3RFMnAAA/peHcRKAbCc13AF+Ul3hvVCtWReqdWQYQkiZJmdGnGWFtmhOnJpbBZ9NOd063aEM4CI/bhrHpoqrLJR5cgCByB6aFhGfzZFqOZOrQByrRAIB6BFVSR6e3ldfiQDIYJt70WkLLRG8LRD9PQjEzpVAUCk29KRG5mhGnoRiZaY7vkuUFch4pkIFkgLBzeBtAamtQl9i6mlupIfJ2ZO1MZCMrB6oYaOiOBOg7R6q3UpqOZPMKinshUkLuQj/39FUyu0Vfx0DbK0pzjYS/O2eqO5ko+aKVZ6pRExOD0JlLuXqZfqUHx3iBcYggGQIYOweESnbsGYMksoZD+JUOFHRrLVUfAlWzKwS91IqKXlUg+KSLZ1PuY0Ux8yq12CbbIVSfdUeiXVWlG6SzfaUU9WlFDpZO4xqZSqENCEDZLJnRuya2/jfWZqH5A2CGTKJqHKnia4pYuyZcHEl1Ywh6FWIo56pzmUT73kfmDFrqJGIgdgJC60eq2gTIm6erKlS+nVVFAKII6aqGCZsGTGctMqESqyImUalyuaLR3oi9DHczOAAF4AaftWqtFHISoqsXMpXz3qfjFFIuIUCDrUR/+vBHKs9UfypKvuRXYsdK8+1AVjZ6TgtVrIZE4a1YKsJAg6NHYcJZh1eJdI6yrn8QXS2rAE0R2sEA3RACWKhq0+NQiAR29veSGAp6Lq9m+YhiMRd63ZQpkgwnUeoloaE1Z/VEYZx1oe9UKn1FrI1FXY9VJBAl4I6kejiGo5lGdxBkxsu0ZxJpqGGzLQtANfwLRO67DYAA3RAA2QK4S56Zq3ebmKI2zMxpO42Zqq+Wy7KSRwOCtshEVa9FhLKSA+wypF9kBM2UVspHYZuZHzhQ2KsLiKqwiE2bjYELWQawqRO5JqOrxWq6Xw+SUsOGpTM0gKa6HNe6EXuim0VgNgsAP/YFADX/AgjesQ2BC5kgu538uhEju+EztnFLYnxWlhfeSR7Huds0ulRKIervAFiru4uMu427sQ3Ru50eC7/Ru8Nka85lq8+5WSLPmSLRmLkZrAkHq4KZIIZqC41ivBZlADupu/CdEd3gu+krvBQaO5QLapquqTJIypIhyU+9Gqzeo+qeusUNaUL/yUMdzC6rMig2C/OIzDO3DBGFwQ3XENv8u/wBvE0HANU0u2SCzAPrWVziuWTfzE0Os0KIINX1C9YFDFE2zFWLy7ptkd37vBYPzFEEu+ZFy+sjOyR2u0dLjGeAiYaezGbIyX6kELOVzHdczFU+nF/xu1/svH/wu5/1MrMQO8LvSjCPaIj0p0jwC5H4oMgYacIY1Ma4dMj564wAjcZTCpwIfbwPUxwfRbvfQbwZ8swWCQCHgckt3bwV+8yqrcwVN7H5X7ubIcy7npi1iwtW/mizNgIeiUcQR3a1BnIYqAte6mJjNwBTyXCP12BclDnsy8H77oBRE3Kp2bje+bkVNqjnvivu0LvyTSHYpQv3Y8zourvRi8v/47xH8cDercx+eRlYNcIeW5iVcwdy3kcMS0booIWghQfLKFBZfGcy30lpm2c7ucaQKAbtEnADpHjHd0vM9rcbI1ikdiTrSkTJkZxU5sKSnSCuFsxVkc0iAN0obcw4/LwSgdxvytHL7ANb5uwkr3hml315bAp26LCZ6j4n3Sx8yhSiM012s6PYgzoAhHJ337xlbny82Us6OMOleD1E7s1c3X7JEpMr/iTM7kvMOnDIQq0s7828dfHdaQeyKTFc9T4m9qhnffuh+Px8j3bHOMrG41J3wscNSJIAAz4HByDXHrZm9fKGf2Y8CWfMCSclEx1AWAZX6lp8mM3cBAlAihTMoULNmRPcr027R7qCIpzcqbvdL8a2PAZsKriiM6fSGhGkzZGnA7LVtsVoH4Fm+/CNMLKGcJLW/0doHf19aincI0w8LPOsNOWUv/0U00lUrdCMMunNyQsyKQfdVY/dxMu9X/Lde7QlzdRMzO1o3dvws01mrWWJuIlfeIDHeJaU2i46lmj0cLWabMtDBvTmdpJzp99GMh4MkfLYQ/TKzRmGJFBylDoSZOKBfRG+1f3YG7WjzS1ovFI63gnmzKDZvKnK3Snb3Z0TDGE5vPSecF50mbuARajcjQuxZ2LIAAJEhMx7eJ0YdrrETiRO1wiiCASD2GbxyYryJaqNak5pRx4QVoM97jcSy/0B3kdizdh6YiexzWfjzWR67kSY7dgcwhIpZxijiMkAyuzOyPBgeXVu7QggCX+JbM8CZnCffLJriPoFPJm7xqOadK/ZTPQkLYgz3YnVzZnrwDolzndw7Kdi7Z/zycnRoc4YDu2YE+tRLpubSsi7smJyxzbGEIwjADwm7C6Io+y4bOXNks1WxXQWr0s3w51UotXykyIUI+6jm8A7RwpXrs1dedzmKt3es8xPNDaVtLwN7NX/odvbLloC8ExQJeYA6iCNgr0sKO4MQ+7PjbxYE+4RK+7Cxdxs5evkntzewbZzoq7Z9ORg5C6tpex32ex1IL1koe7usM7uMu1lVW60l8koKd5gyMmSRyYu0e78wTnNaq53k+2Za95/l+73RuBqdemCfN7II+8Mr+vR9cwiE82ii82wzPqr29whCP3OqzRcr9ZJO17Rivw90OkV2d3er88R4f8tc9xEZMtf/orsQCnN+9fuuZggiEBJathTpMlSIMfuAiXfMJTuw4f8V6jtkMpsfJLvAFT/AVTrnPfvSgNLKL1MY03vRoM1cENrquUpcXBuQZf/U47OCoDL5HDtZN7sdeX+5f/7+EjvK0TmLKQ7DzcpDvntFtL8Vrb7YnAiSOmnoH5vIm8q7vNV685SB4Ttn6/vf7Dvj8ru/mXIt/TvRBv/hEP7Utbbm52LmSj7mrmS1QhJ9W9GeWhNgr1EcgZ0rdaI4gp1ohAnLLFI4gNyQRZPrqhbO6FNURdLokBSR72VF/2jPg7NxYn/FaHY8/LO6q7uqsDvytHvzt/M5nb/abRpD9REtA+kr/rUiwyrmgfwRafAtIUMVZVURBcgVd/+lONhpqPuT5rSS3egVbWrVeH5KuydLRHz3s8F/s8h//WVwDRL5JXqz4+j/0/C+5AIENG61ErgoeNJgQ4UKFDRk+dBgR4kSJFQ9imzWLVatZglhwnMVCBscuLBAhCtClY4Ars1Ai8ogoZEuYGWVYmdUlQKBZgUwiOiDzioxZV1iw0liUqNGMJXMeZcVCUEYWKqMKatUK6Sxsrr7s+BJW7FiyZc2eRVt2EDYAbd2+hRtX7ly6de3exZtX716+ff3+BRxYMABs0KKximYYseLEhxsvdsxYcmTKkC0/viZwUMLNBTu7+hya82jP/6RBmxZdWvXp1alZv9682dU1mTJL1q6aNABMkx2lumQRSNCBWa2MXmPF6kqXA1dYCVqhkdVun4iuyXA+fblGpyysWClpMtCKaz5ldLEikjaLK7SLY0v0FQzYHWboz/9qXz59/Tvw17+PvwDzG9A/V9gaLEEFF2SwQQcfhFCwwgyDpsLELKyQQgw31LDDCz3M8EMRDRMoEUUQciWiFBlasaEWUVQxRhZldFFGRQ7UiiNWfNLqJaSiCgSRo1oREhEif/IukAOmEoSlkogqCSmPsGKvJJW0MgqnK6yISqrleGIKpeW66EKmVnKbJbP4wEqrTTffNEsRgSKks04778Qzz//AsLnGlMb8NAzQaAQl9E9DAz100EQLDfQaNVGDtLVIYZvUNUsrhXQ2mVi5xijrhLQCuSZbqe4aj3iassmhEOFUpDTZe44FjVBipSQrtkvOutucuinNH5UErotrMsJN2MzC8i/Z+cD4Ylllm1XWP2idZZZaaa2tNtr55tSzW2+/BTdcvgTKkMMRzQ0xXXTXBRHDaDJ70SJ5KaJ3XnvrXQgjrYpDib2cDhAppZVq202j3YQUSapWhhsqgKWOWkmQLkVSySgZ/E3PJYAvbskopIxKWKZRu4KzZJNLTgRBcVdmuWWXH8QmGscuQ4zmymZ+DGfGas6Z550diwabVk67VFKyoyk9umikl1ZaU5dmlUHi8rZk1SVBarvaakSYE4TMAJITxIquJVZOI+OMq0oQo1QisyVWtjb7Crk1Gi8pMqMWSpCuCuzvv74F3I/AwAEc/G/BlT3wZcUXZ7zxuAQ6t13JI6dc3cnVDTreGxnavKHOEfo8odALGt2V0k+PqHQckzM7o+S2yqj1pFwHiQWIddo09uR0zKo4o7RqUmLdQdoIpOK61FH34rFR5GTnnz9rBzkdp/++euu7JVfRyQSFjPtEu88Z0e3D1z6yrghiGtOk1U9//fVpcQ+p3OdPin75pbOd4vr3v19Ko65YgfDs97T72c4qBNRIVxRRA2xpy4ENhOADJRhBlV3PghfE4J4sVzl2cfByHbScQO41QnyR0IQTwYjZfrSvjazQhSo0G0dY9cIWwrCGuWKhDVnIQtbdkCMkYxP0hDjE6WXQiEdE4uNkdpnJMPFmTSSfE6UYxcQIBD7tw6LStMi+LcrGPbVBIBjpB8b+JeV+ZHwaGn8UxjTuD41gbAV8/uM3vtWxcHZM1uHoeMevKIIWSQRkIC8Ysw8W0oOH3GAiK5SZriQkXgV5ZIr/aASjGVWyRpak5I2EthEd8m6FnoxhJ0XpQ1AWb5Q75J1AhrhKVoaFFhUUZCxlyTJsMKp8tsTlonQpvlvuUnvXCNrQtui+LHLRmKVxWhkHuEz+sVGZzWTmM/vnKGxMa1rPwtY1l6XNa2mLm9mi1jehFRZuzdKc58wTIRVpyHUiEoQdzNwJ5VlCes5LX2u8oRlzSEN94tOG/TTjP/lJQ3i10qCrfCU6FbpQmBESZzaDaM9u5rOHSjSiP4NMPIdZTGJudKNOGyMb39jGM4rUpCFFKf8Goog8ttRwhHMpHvcYUz7S1KU1KCJDdbrTv5Drnez8qTuBapigdYV0qUMq55Lq/7mlgq6pjtwkDXcoVarqsKo+vOpUE8i8IB7Uq86DJU/FOla5ZA9840MrZbzHy7OqlXxrLZ9lBEILjx6To3cVDfyi6Uy+7tWv0ARsHFvB0ggWdoKHNWxiJ5gIsjbWsW+ZkFAl207KBrVc0MgM+uq52XmeMIVYtWpoQTtarZK2qlzxSle/utqS5fSxr9WpQOA6RSjW9om3pS1uo8jIunbUrnX1ohhP6sbhljSlxiUu/eI4CD0CzqYzha5zo9tc6sL0P+WEbXbNmb3KDnWylrVsUU0USfJO0pHmhSR6JTneTZayd6Q85SfjG0r4gjYzzFUta/X7JkVo17/blRkvcylgX/8OuJcERvCBe/ko3zYYr8ZMZl8BK00JU9ivjETWNrO5YW9yOJwexmaHRbwsnGL3vyc2ojq9293vrhiE72okZ2XcWRQeD6D43KdAdZzPge5YKwXdb5Cf90cUFzmDZrVokjGq5Iou2clNhjLPwBdMov3Wyg7+DEiTu2XkdrmNx/1y/UQoXTJX96VnlmmZravmvqXMyG+24DXA62I6t5iDQaNFRVCnVD4ztc9OZVFURVtaQmfV0DbciFGFvGjnySmscIZ0y/gEV0q/1dJpbWumv7dpth7qfFi+8oNLo9cJV9jUf6UwKxTIQMS2WrGvdnWsrWXiSNc6XNyds51ZvOs5Z3Zzxr+m8WcLPehDm3bQXGkeo5V9Mtfa2tneihkVbZtbaktbt9O2NhOtCGpuPzi4YfaycMNNUnCH2UzYGMR012zmNLO7pupG8x2b/Wx634lPvK4zvnUdVBGqt7yYPC/A08veHM3XlPVFpcHfm0NVLtvhJ3t0vf8l7qDsGdjiBcZ4gi+u8V0CU2iiBnldI4zqU5eamdY5Fog1POIQf5jlK3d5zFs+c2q5eeI3h1Bk9b3zXPPckPEEdtDtaeMe89jH/jR60oH8cKbDad44h/qeaqmzKFNdyky++pOzXnWKbt3rQGtkb0POPi2Pe6RnLy64FfhcNrd73W+PN9vdLfcd0Drqd98L5Pad7573vZAkMuqJRPfUo/558IaHpKCNvfhhGzuOXG165OFEZLxXflzA7HTm48rpzWu+0pjm/Ofdqpi5it30mCK1hU2+etULlrCyhj2sZR97WZfY8rfPi0/5vvu99/6yvqZx8B8i7GI33vgvRPZXJL///DdFHPfPb0u0q41t6l/b+tO/frYZiZDTdzs2KfoiucVd7vGXv41cwS+83R539b+77e6fuxlcAX36K5H3Pve93ysnXsEP/JL/pyQADDhNKjiEky8DpK+Eq6H7Uj7mc8C0SKj6k8Cp87yMU7AB6xMLXCvk0MA/kbMLNBQGGzvvAz+SM0GTy6wMe7lukjmYAxBwojkWTBYzECf7aEEZhLkvsMFxsjkJhL57wzd3oZDJCgRAmbMM2QNWgIYiFCpo2ANTYCcYiySh26x7urErLLocw6qlCzIaoIEv8MJVCkOzGENWooEW8IKxAAvn88GouzeduYIAgAKW4BQnCoTE6BNT/+g6q2uMAIBCrjsMVjAFOTOFrzGF4IiGnYCiPWQFKLACrMMZKvs+EnSwsiM/8cNEtFO1PKsB+HvBHaCBAGABAZgBGnCW5gIDBJiBL5gBAegP9gMcAaCBGeQPUtTB9RuQL8CCAGgBGvgbNmxDnJsQD2EBKDCFQGCJIQywaPAJohoPmWmMd0mkxEDEIdQQaWwMFtgDYDrGClkBKNRGaKwsbeQ1PPOzcwQ0dDw8F1G84yM20Uo0gziZ+UAABPDCM0zDsKgWsmCWFmgBM2gBFngTZikLGmSBGSDIZhELf9RHs0jItAADFjBFs0icYLw9bjyU75CzPQiAxtiDQCiFayiFOP8MhCS0HSuAQpEsSXepGbWJij8MhJL8E7UJBOfYA9thwj0YFERkAVP4yJBMjjtUQp1EjI8MhFvhwAqUjE8bwQdLvZJTvVRbNdljxQAIC/uwQbAoxRbQxx3AAq5URTAUAGbBAl/0ygTAgvr4Qi/kymT5yi+wRx1kS/lQRf8oxVWUSxpYRQfyArT0DxpgAQQoS2upSIvEO1wbwnCMBu+Ahqj4juAwhRUQRZBkATnUSZ94TCjEECgoASiozDs0Cs+Eggr5n8nkyGIUxJ6EBtW0Hc/ciU5hAcPwCT+xghWwnQDYAzoDPiokIeJ7R8aTquSDHltsSLGoRwQQAAQIixkQRQT/4EUwmAGBZM6waAFVtMVQDEwB4MqqDMwAQEjAZIEWkMUvCE8wqE5/BIuADEiBJIvz9M6qRIDtJIseNEw3XMbFkDMrKIGb7MlrcETMSg9oMIUSwMObxCxTgIL2gAYrgIKkLEQlLEQoNIVBnM3pqJCblLMElTNWKAEBRcQAsALMgoLR9InEGFBoKAVtFEn2yDZp27am7KISvES0AzM4Qrc5ej+1lEUz0EtV9MWArAEelcgvCAAsCIv3pAHBtEpdXFIiZUWJNIPo7MQAyMci3YHqpMEZQAAzqMuDpEEh9cUagFL6AEOyXFJ/xMoAuZH6PEw5M5eTXIFHXE32uII5XMLY/5TN2DwMEL2CPViB0WwMBqWQcFzCLVkBD+WU9JAZxTxEKPzG1bxDZgwAJwTUFN0RFrgQKMhN/es3/wvATw24SyJATkLAg1NABeSKalqlAPjCL/BHViXPFiBIHxUAhfRH6BQAWHXV8JwB8fRC5RRLMFROZjnILxAAXq1HV5VVLeVKMAhFf2ROvByLGYhOFgCLsDwLymPTm6u4jAyVFA2Ea1iBPi1JPYzMw7iGPYACTjlEKyjXO6QQDDWMnmSF9AibnoyGErCCm9xGaHDEDZ3UQ7zDR03XnixRAV2BaDDQxEDKjTswjxOmUNuikWM9qBwWWrAmlZPBwPxSMZ0BM3jP+f9gyCXl0lWkAe1EgPloxa/0QvNsAbWUyF28yrgMTL0czLrk0RawyujsxRkYzHHSTmqt1Sv9Rxycv22FOodKl8XMzcUM0ToFJo/UUyfE1AoJRzcNkZukUBYohekYxAFNzVuBV6aVmUZdTXCUU6NQ2EONBqMQUD8clP3kPaATvqHbJy3EW6RjIS4cIuacSCL9wuoUC1bdAVmcj/LsVbj8Ry3VQbFI0rA4WbE0xSRFyPJMSIacyLCsVTB4yGYJRbkcVmwtC+kBRqSFM4GwGX9t0Lf10HGVW2gQxfZI0RUIBGhokvRQUcgogZP0Q+VYgT3YXSjU12LUSSdkia4N2A/lXc3tFMXbJE0QPUlIZETK0CiJnRRLND8aVSlaeD1PRDPzHEXxhFLA5EXv9A8ECEydXcVW5NHnPFb0TdmA/EuJTMXArMxW5UX0/UdSvNJjHdpoPVazVD5eTIDKDAsWSIBTJJwvKF3TNTI+oZwiVIwnHJQ9uAIJFtArKAXZ1GAT3YMP5hBo6NMJ9RNW2AOUrN2bLEKOFEoLFtDadUIIPcYr0MzG3NcJXYyjJGH8SxcRKjx1/OF0RJF2LL6rWqn8EsMzlNbl7MWx0Mt7dNYvjOLlpNaw0IFWBUOxoNZ71OIqBsNWTVzH3WKzaIFSbFUsHl0G/3ZgiXvDs/pAa5SzDwSUN35jPDzQ8KnjOcYs462QCKWQOt5jO/5A/BxCPR7k0Lu0yig965WUpzzBZxKsrJy9wrrFcJLk+rjFNJ2PHcRKaMnKT67kGbzFq5SWS/5Sb9rBTf6mZGngNT4xdcq/+zuM0AwOHta/7lqkgeDN4aOdIg6t5EPiBxRmISpMV641R8G+ZG7R6ptjZa4+Z76+7WPkKtMy7R039Ju79qM7WMzmHNXmb1azCDTmSEPMWDZnW76/8BKIwVIdfzOIUXWveA6tgRjmev6q/hrnWoNgjuNnEOxnhwXoDvznDqQySjwNio3KMErB/YBBF3RoHITohu4mGv8Eg04MC1Z7aBiUD3HiMIbm6JezvXyGNN0751s26XTmO7qlQivMQr3lFJKx52k9YFNsYpNhSOgBTDQeolYWaceSPumdqKC+KKqbjCH8uukd6qMWaqC+jOrtPhmtUfE74m6marirI/OcRWctTwFISzQNkE3+6vqIT5h6RTIjSCrdZjxa055+M6U9aV1rDHQu6ZQeCD0jvBQh4t+Mx5g+YBZ4yB2wx1RcYrRIyDA2mYQc0layO7bOLmxwItHTNKVUK+C1HQth0PyxEMhGZNCT7MjuPO0ZCPQ5PUeu2DhyBTPAaNqbZMQCwwBATi+4UlMcz+psxV7M2SA9Q188Q++sS4L/FIA0BMiXVVzltMtRnE7VjpYvKGbG9i8Vm2sPAt6YtB1m5NpC3FSUfu7u2s158k3GE06+3oGaDYvxPMhU9M4k5crIHe80DMyvfE6xsB1iBcv1rdVQLEXn/Nsh2oHlZu7GfuZlzj4NKYGUTFFTgNrV3EZoVnAAX3DMehTggupMbKPlAueq5uY1K9lmEVPZ7uot/QIvsErAxO0hJVmcLe4pfdK1lMiTPWsLLxAwoM/+buy4fmsWi9DEYIVvbEbYrd3srvFc61QBHDh4NrhU5euyuNWwiMvADktntUosqNXxFlY2MezxxgLGxc74lMXwhG+dFqKnk3GfbquAHmjxgV0C/+/JQjQKCi5zf3ZzMn/zRJFECIsfCUM5jNVYidbzj75BGMxwMAWD2U4AGnRSEQdTJxXrGeim8xx0KQVrLdUPq4xoPleWtQhz7dI97O6u9JhQz2zbBGXzH9d0vyORKbQIlt6xzEi2I29PBMhH8kZI/FbcI2XLJUXfqpRPzw2AJj1vvWztL5R1ViLdS29sx15qreNDpM4ZAxdFKEgMZMTdR1TqpE72YwdEap/e6iUm7CWptatwq/ZeXNRqK+3FVExLZhVFs8TOBLBt8tVSRe8PIrVW+4DyyoT36mRV4v72vlFjYoctN/Xxv/MTmfndd+HIxRD1gG9CaPDh/jMdFcnrGrWKI+4NZlYXIvxQSLFA4oofJ2QxKDMQZ39vLAocvZL3bM3OPOC14BHdbJNv+ZNPZJjHtEV+nzpXLjlC7tXW+RGj9Izu+Unf+VNkYJ4WeVlSsVFfsWcnV4WXa5/LZc069V6GIWC2+KrXL20terFqYwbn+v+WjDpu8AAX+7B/bGmWlG8TLq5QQRcP97ZPa7ffd1yEewHB+qzfKVimLBqPwqTPN71n+hovqsHKpNUBJXpuQKtHfK/i/2+7X6hJs8BNjXPDgPyLK4UPFmjtOcbLh/PNx7iCppSRW+if3/M8F/3SJ30eTcuVU77tJP3WX0FmWWzGP6ej3z8g8ftpbNTbN5dDJMc/pNpy2T/2aPqEryyVVoh7+jHmSXwhelyzYFyyiNwk5fiT8fKSOVrZ36l3UXYBT8mvN2o75lAljOs4JmQTJQ/DmFTMKgWJEWTFiOM9PnDyR9dAnnamtn9k5xmndqT4WbW5B4gvO8zsEAim4ECEBwUSNIiw4Y6FCR0yfBgxIZgvEAkeNEODBkaNEVu0KBjgyxcwNLDswCLAoMiMDWNiDMnxC0mOFilOvEgLANCgQocSLWr0KP/SpEqXMm3q9CnUqFKnKsUG7Wq0q9CyYtUazRSLQKb2mNp6NZDYrNH27Cn1lYWpa6YCbWXrttSeQFlZQWFBdg8LK3ShlYXGii1aVlkDkY0WDcoVx4z1bp27pytms5m5au7M+bPX0JtFa46GjZarRKlducLWilUrbK5Q0q5t+zbu3Lp386ZNYwaN2sBT+p5R8EtwlMAjfpnBonmAFslpqESQ8mPwj76zN09+XTtyAS1m9Mbdmir69OrXs2/v/r1RbHLVKq5MX20JFiygBCi8wkpfezy23xVlBUBYYAPqp19fLEQTCAsBWHGFFQHsF80VULACzQpXROigKX1d0R80GV7/YwWBcaEIoIP2bVXfV/e5GA2MpsgY44tq2ZjjjDXKKBstqg3iCi3XsOKaGTUctORFTDrZJJRPShkllVM6Cd0M1u1AQ3QW0uARCwKE2RwLBSHQgpdmkEQDmiwgAEYLz3lxEg1uSvfFSSkFAFyYERpnhnMIuPlFAgJER12VidKCDXyNOvoopJFKKpRVoI2W1X5X9RWNFVZAc02GpqwQyDWVhcVCZKyU8uke/ZXq1zWAmbojYJxCkdUKNnroWK2QQQOrqaW8SpmlnpFWLLLHKjvaVdecploi2EibSHnVWnstbwFQR5u2KJ2Jk3W+WacdGAiQR0O4CGyLLnLPZZkRSiy0/6CSAB91S8NLO6hrxhfqlusdtudNOjDBBRtcMDY3wgjjVbmyCpd+gXQawIACGpYfC6UaOVarewgWwGWBrMBVABuCCgU0e0DxqoAdWgEYXCaiGBlhAUjcKl0K68wjjTv3zPPCPgf9qbOqtZaSQjtdVBFPEEnktNJPJ8300j0dNEMAWHzpHHNYnJT1RWqW6RGbLCSgZkl4GsS1SyoNOlCcO8wggNgD1RncntLtiVMLBEFN9dM1LHow4YUbfvhTVjHrGVi0lvDry5NtBSELCKLoFl9+zYyYjbK+RauDEO7h4VX7MZbXY5E9CMUKrARSQl5s7bh4srQva6ztm0nbGrUoHf+HLfDB91YnC7+9hNLd2sKL3LhnoktelgL5yzz1HmFNnhcCeGFuddzqgO94wAWnrvCKMIo4+umrf3DCO+L4vvsgf5qph9dEIxdhcvkFzYF9sWIKxb5yoE8REEIkM5nKSuQXlG0FVfczS4a+8qor8G8rRtIRBmfkvg1mEH4d5KAGP5iVa8RGWiZ0TZAU4TswKAlpV5KSC5sUwyXNkDkwvGHVzKAtdH1pBy1AgA7J4xEwcO2H/MoJSUyCkrrNCTkZ4dJBWiCmrbGgBmDC2xKRJq+b4PBJg1sfGMMoxvVISyu2o1GEGuQWsAQmLGCBgv8aF439vBEwVigBgKwQF9JhClX/KXMQYOAIhbIAsI0C8uN+WFeWEQFokGq5Xe1wJ8lIcgYrpjnhNTJpwlZw0oSsGQRtfie8UVrrTAggHwLEEyYvIMdCggpPcwQwAzS1oDnhClMt8UW9LEmRPCqx0BOPNycs4CQ6gqKOFJ8DPFeMsZnOfOZS7KeYoE2TPikrUV4uiBcoiOUaePHUVSzGCitE45tXCRFb9mIxb47uQYFghYfGcoUScOVlqZoLO62wIRqhk1TVpObPelbNHA1UoAH9530GaiT7mdBZBLTGM6xSDddgYRBeSES0SogN1YikaVOzWtRCCjiRTiQBwOnIeGrJnH4Bh2wDmcEsvUCdlUTkN7lk/wlODkKDBODUJMFxKdl6uNOTFsSkPRwp4AQHzaUyFZqKm2RoHvlIC0bVLFK1qlUdo6yp7k+BVb3qVB84VajmjqxkdcwlG1oqa0CDrWx11jOaQUIveMGidB2EIBKh0Wf17neiJCVgiYOS5dVmeYalDWERqxvCoqsGg12sYCMbsPM1tbKWRZx83Ocjnmm2g5sNaGd75NlHgsUK/7FRaN/32dWOVrSuVe1oTaPRB17jGW61bVtt66xjNCOida1rRYFr0UQIwhWxMQ2RBsEvFjrESolyLnSfK93oUpdKOZkudqv7xctyt7sDS5gZKQnJ8Za1doUZq3jLS16zhvd+zpJWJv+v4da20ne+88VGXJshV1f81qL+9YIgAFzXvOr1hK5QBCh9F9gFM7jBDqYNM70r4Qk3KpNAExqGL6zhg/rMqkPj8IY/LOIMg3aEaXXWAyFq3/qymK0JcwZvjzHRRAT3vzbub0UF0Ypo7W6jKuSJ1Dwq5Bx+9G8gReqRk2zkJRe5yUOW2k8oLOUpowe8Zk3vldeL5S1ructdcYx81CrfFltjxWU2MzaswVv97teighCEm+EMYDm/2a79HUQnd3fgHyv4wX7+M6AFRuVBE7oq8wkhoj2YaBAqutGMfrQIFx1pR2fQSAnDhjTC/FDcqrjFnK4vp02j3xj3FhtwrjGq/Zv0auH+NhGDcM0mVagIx0ZESTLs4q2jVMOM4JqGvbahrn/N62AT+0rSKjSykz0UK6u32Vl2NpehfbsvpxW+a20xts2cbWjgl83evgZ/byzu/pL7vwEexCAKbELU/BghgH43vK8VZWXTu9DyKShCCcphfBtU3wD9d0L3LXCA+zvgPpomQ9NK29xqu+Hbvm0mYdwMUh/DGq4YN8bLrfFBBJe4eQbSIBRRNYkEmchPJimTT47klJu85SXPCGXrLfMpcyXaz765zXOuZTBj8uE+d3jDreLtUevXNQCOM9LnnPQ6K73p56YrnPF8QtTU5q/xvrqfwSDomf9z3bvYSC3YbxR2zoq97GQ/e4nRzloXkdCEpkkxwz1t5k/fdu72NQ3FJ65336q676zmuN8B//dVA17Hr24N72azJFtXt/HZfbzjI08llBy765a/rHzC62Wcb17nzrbkCeVzbaD/vPTaFvrQve2MuWa89Rt/vZsFjO6PyyYRfBYI1nMvvILE/PK+d2qlRhxiEgsfxMYvPvIrfaQTayzupH++6UEd8bxT3OI0dj32Yb/xinZ8ELTQaCto8YV2vxzlTna5+VWu5POT/Au9/z38x1gqzku7/vQ/K0OtbeGGl5nMZu6/fQFgfQmgWwFgmq1Z6nmbaywdnTUgAz6g0zlg093/VV2FX2tMS7vpngbyhvnEnwc2EzZ8FqRJGglSWgmOYKOxAkPNlsZwmgvandzFoH3RnfOxGDY4g95R395hw+AFHuH9oA8GYQ8OWCfFRmuEXErQmq8VW669EBMuoRNGYRNO4ZJEywde4fpIi+fd3xZGUnu9l7URYPRBHxmWHuol4NA5g9FlHxtqX/Y93bnhmUaxRu/g3gZi3Q50IBbuIWZdGL/94cAZnCAWHCEa1GZdmhYmzFrZFg2WoSOOofRhAzXoIPWBWxteohtmoo0FVyu8Wmwsiu3FkPqxXPmtHPulX0QkAh+uouGAVxd2HixeSrWJXv9dxSPeIiQCXZoRXeoh/6B+qaGbQSDTDaMEEqMwFiMyxp5/yeG60YIiZKDV3SEpbRcrVuOkVIratRZsvdbYpZ037kjbMR+o1Z0MjmM5kuMMwmA6xuAN5qA76iC3AeEQCh49ymM9CuE9zmNFDQn4pYbILZ7kBSTkSdcXUKM1HqSjZJ79vWJZWZIm6R8uRmQuTqR8oKFFNoMatoImbiQmdqTGnRucqYaBZaA0Cs/7ISRKtkfCHB/xteTw9UjCmdCmSSRNTiT0wRUlvmMOWmKNcaRPemRHch9eFaFs+FhHrd8onqIp8oQiRFhKPqVKYuNCxmJnfCEmjV5bieGZ+R9XBuD/fWVXDiBY2pd8+OJFpv/hRh2jWkbgWhojW76lWzLd0TGjtKAGRvVZSeKGHkIlX6aHfEwaCgYmYGYQrCXiQ9UgOprjOi6mYjZmYj4mYtZgO+ZkTnKbPuKjPWYmZm7mZbIacRkXrLHG+BUE4z0hsEkhFFJhDexlX7amVDwVQ7KXV6DVVWJlTd6mTVLkNZzlWaphIvwkcAJlcGbim+nVotTlM1adNLKmazZnU2QSwRniIEonIYZjmO1fZOKmduYm0D2Ds1QDZeokxZGQcJbncJon4NVYcRkhyJEfKpYiUu6AQTonfSIFs3HheIEZGMaXbXKnf25nRGZSLyagWRJdRAUjXCZjgralgsZlgz6oMtbtlV7NYWqEkh0+WEHMW31u6FGUkTeu3TaqVkyi2CKqo2NmZyOmqIlCZqcxJovS4GSKp4zmnbNoZmfmI47aaI5y5o7OoxcQJQYmYXMNpHOdJIceKVDM3xa2V+hhJ4D+J5RuZ0XyJpUe6HleKXpi6Uf+1l3R5WkESYJFY/AwJ5KWaQi6JIe9ndu14JO2aZT653eGp5xOHHlqaZbeqZ3i2HDx4yaJ3+IlJUVYYZkOKgBoYec5BhjC11baYlaOpViGZQE6aqRCaqNS6lZ6paUCoLNQKaeWGrotKKg6KIOOaqhCaKj+Vkiq2+5Ao7XsgFMS/6qZOoZgfopGOYuTvuA5ouiK6mqutuiJ+uqL7qqLxdWcyqkzRAMt3KiOLiuPMquyNmsQ6hj4pZALleawLcmrwuqRZl4lmdFWzGImaeUYAqC4uqm5wuludiqnWimeihucvWu7nqecmefTzR6F1qGYGqm2Oudf2ocKquCJWUWJcmcgrMIqlIqqXIMeUJBbBcIVrMJNSszBRh9bnOtNHuCMZiwlpmWeYtwVeMEMUOCNCQIC1Gsm/mZHfmzHClf3wdqitIKsKcRqaui+cqji3A+4zt+bsoJ+5AcrWAOKWAOEnJnQVk6mlsIKZGXp/UoglOubAt2m6t2ATu3QmWVEBZipiv8qW46IfuyJBHIcC+TYWmJBC6jax+IVBFqUvKBtqZLqXUnr1IXiFwhqzW4rIiriYQIrr67jNQRGW+mBLUJsp9DXNUCICmYbbmlMIEDBxM5Xf5ZKp4yeivbq5K5jtxWrxubg6tGCs/ao4M1JgHmNyHJpAJisuHWcc/yW12BcTwaeG3buqn1mbLCnvtZtaypqfwKoNfTFpaKFNQCGNYxTKSDtVbxM8OYRxOIFhARCKZwKC5SCW3nM85bZKqDI8jqtxX5KO6qruloDNsSrjXnIbwXAFViUc4Qt2NYVC4TsDHhICwgCCxxdC2ABFnzI/AaAhYTsIHgIqsBZC7gvyJbv/8b/CQvU2fnqx9GtbHEWmO0iqXwwYvYWbesQEIqciD4FrcTekTWsAhyNEwuwAitICOC+jvMeLBQIRimUDDSwDoSsgB5E8LY5i5plLuZSHMeCrxesrheMiNoWsH5ggSCU7g8PgoWEbf3OQA8Pgn60QA6PyBVcQSLEyceSrxdEyBUgMRVbMQHv7/o68cpuokXVbgP35ZhNKqae8aOecfNKSFt1StG6sTU0L4r8LPGyVQCUwiqsAPTGccmw1QqsAs/u8QnncVaGRaZKaqWisVtFLfdy74GSqtbW2YicUtZwXAAMGPnW7xBnzwwQ1/YAMfyWLxYggH+Jr9qW7SA4hxKjMvwi/7F+oFucVDEL/CaqQHLW/qgYjzFUWoWwVu6v0lcKNy1gKGyEQG/hRshlEHMbhQUrrEDDMu41rAIzS0hgjIoeVA5bWYEe1FYvd3M5Cl0N07DmgtuzlvMwxUknO4eYLHEQuwnKXjJwoQqNyUsiOEdw6XA7n4l41G8LoCwCYEEV9/MOkzICE/Fdwe5mxoYu22zuPq1YAi0UAK0V/O7H0HFY3HHRGoYtQkhWNm9bNbPB6rFGC23SlllYYK9DO+72NjL3ei8Oc7H6FvAVaA9dxfNMI3EVl2+AVbISi3Lpwpkp5zTWqu8VyFktr6//ynQRMzHb4nDlLTR9ygcMAy0rALLNWP+DzHiKaQktygRCAGwwC7zwKuAxKzzOp0DIwUozqfwHxNKFNE/0NW+zxE51W5WlOIczqTXD9+KwDs9JDq8t/QJxAKRyLcNzEsdJP3tIUdPVJWNBIgyxyq5tXVFxnFjUTCuxc1yBY9OVAJiulqoGVG+otKA0bu7BCkSIp0h00bJVYDQvW/Eu5WRK8/5sHJc0h0BvM6/Aabc1C+DRSXs1o0awaeCgtxWo1FYtgSa3ZUZy1gJ1/CbxFaQSAtdvRf1wLdfVTBdxUcOvoKhtdOBVhIhJ+aKKgK1vT9dVLHOtAMjS/l6yLQsj3YZ2c8LX3v6qL0PDqtQXxP6sba0CNPh3WwH/eDT/t1tBLH0R+FUYeBwHt3/vtzWMSn0Ha66C811XOMWpoSsgtLKeG0ADYaoBsVCyrJvV2MdyH4cLniAIZUVRsRLHryqXs+diQS7LN0pKdUo/HLmaMQHmeLbxONGecfXeuMM5C3GztJFbAy289MbBa7nNa385uX/Nq5Q3dZOPm348MQIX8BfX1VPTuGtKSyMKuZjTNU1mEl5buDvq9acqOZtjKRZ4yCyxuSDMuJdb42gnchrnuRnrOZ7vuZ/3OaBfKp8L+p8TeqDXIpEbuaLrFzTQQnO/d9tGOnOnLbox+aRHukLX+Xzzsn17s4vW4MB+ut6OOq6SuqfbN4WfuapXuQMJhXiM46OewriGv7qsQ+vftYKmR3VD0zV+B/e2rQoulsLPjnkMr/SiGzm4eTZQ0u+Wu2ub3+mr0Xmur6KNk3mLNS/0+lwI+7qZ7Y99lQBdWLs1mDmaq7o7AiOeXnazk5uyr/uyb9209+VTaaePp/GZSfOGGPqZNS/E7ngB+m6lnnSj5jhpUySxJjfVFjfCI7e3ea+kJ2OcTHldfWrUTXyUL+PFW/zRBfHEz2XToVvSgbzHXzrJwxm8/8c7X+LXqdddgycsIGc7W0HDO9XXO2E7wg5GzAOyfz+OsBt4NK9C0wb4fLnOrwC7YQR9HMdxvkc4r6Z6uT99jE1UK8x6cKn7DrtZyAIX1M0A1nI9y149ly42YTOx1os999Hv52a9m5W4rb/6nEs7yu/hndMkSZuWhNj9HrAVhJhW01oDC5x2b/+saUdI0/Is30tzz37wBjcINrtxiRTxqID1fhhtg4ATgHbbsWd+m9mpcwjCiAAx1kQIUy9IKp2vexMwAuwJXkV3mGj2h2g5AQtARf1QmJCv+VqI7Y+ynax7psf97UJp4QbANleIFRCzVX/0gQCG4E7vC8v8CkTzaf8HL//swYbYDDRE7vUXP6rYsbCn8KoACORO9G6/1dPej7mf/7nvtZaKb9YwNtS1f4SkeITQ1Stf+SDECUD/9OrWb/nuMEAEGOTlikAWAq4kYsHCi5cADQVhERQAi5dBFC1mHLhRY0eOHzW2wgaAZEmTJ1GmVLmSZUuXL2HGlDmTZk2bN3GmxHYNmrWeP60FBdpTqE+j1gKt6LlKqTVWSvewCBRoz4pAVqwEZcWCVdBSV1lAg1ZiVdBVXINaCVvCytSF1rBai/oTSiBoK/a4hQJNqs9VWK0QHRrUKNCihrE9a7aYcWPHjyFHlvz4mquMggQNxKw5s5fNnjtvbiEgwJX/QYMWWkTNArVp1DNOs2ghaOEgQQ69tEBw5UoLihOxxGbBm8XDGawHYQkgqAXD04MKzrgyQ0ALLAthg+a8XXv3z5mxjcw5nnx58+fRp1cvc6fRZ4Xdw+/5HujVVdcCsbhfSn+gAFevsgYvr/SzhgXAVrDmrFJ8Gkusa6Cw4iyp2gLEGij2QIoFngQs5ay62gpEQLusKWWPtsqaTz5r6IOvxWd2cuaYZmaskcYbbcwRxx117JFHGquhJRGLgiNyoyKTO1JJggKozYuFEglOtidbGLK5gY5T6AoiWcCioCuGYyGi4QYqDkwwX7PoOCyoS9IL5c5kiLgt3awTyTuXTM4V//HW69PPPwENVNCYsDlsxcEG09CrppiCJj9rriFMrUUdDQAa/MK6qysF+4Irq74iTSur/C49S0RQheqLKMIQPdTVxCaLVdZZIavsNpBw9UijNQNoYbXOZGstttlQ8/XK5B4CM7PTbntIuOdsu1KQKwQYZAYELMrsOiwSOU0123INV9eN9hzU3HPRTVfdl8Jr1V35rtGDK0zvy6+sEg68AooSF6pKP2j+kzcATkvhiZUmsbK00hPbuma4ngIALAAG/bsCKxGteldjV6PBxsePfwRZ5JCbgbEzcVFmMpEZAoCtyeaWe5K13GbOcqHdSrOoSdlYuw6hinrlWSGGEmkuuP+dWYBtoaQRuHXcp1EWhM91qa7a6qvJC8/VjYliJTCnvoYmbMBW6akUrFbZw+yL7RJ701UCORuKsny6Cque4vIJq68YLDFCtaHZg0Gut5YP1sZmfCxxxxZHHLLGGYN8sRkr8y60y7nbjLfMWshuodk8m6Ei6EbffCEwZ+iM5i4zA9PXN5cmErbbWsj2c4iOG+4yzC3PnPdWsA5e+OGJP6k9oFpEfkX6OLz0p+Z5aj4o6S+F9HlEqY+Uw4x9kp55511NPr7BxIcGm2hkJHnk9dVXvxpsoswTTyPp52jIge6vf/7XBMnffqi94L8i5c9/GRGg/BCov40Ar3gNdOADBdX/rsIRjoITtGCi7lKgCm7QgoWSHK1AGELHXKMVTkvZCQGIK+aw5mQpdCEKYejC/k0NgjW04Q1tshMO7vCCPUQUNFLkQyFurGOTax/7kHjEG5kshk18IZJeGEUnTlEjWAgPDrGYRS2uhCeGWZGhVpWoL45RjGWET1HQSMYzqtGLZrTG4UQYRzkuxhkk3J3v8Ng7PX7nZLzjYx7/uEc/DhKQobHIFbeYSEXeEButKh+LlhdJ8knSRZRU3iQxWclMXtJF17hG+pIYSiWKzBquSKCdTrk/VeJqf1VM5SsVGEtUKlAki7TlLYunwyHucjCrKNsu2wJGXg4TKIWa4zHniI0S/0qRmVjKDkgq8iTP2IY2EsECFKmYzRdKDZfd9KbVPMlDwgUGUf4RyxCxQj1irrNjonTnKNsHo2Y2EwEz0JVyoNOl+13HZXSapzZhiIVyfZOgBY1gpMRZOFaUYHCsWuOqCHMUiUZImGkM4zrd1cgbKe5xHeXoRxnnURo5AxuWCeRJCZmtjQziWJrxVmecZZsnRVMjLz2ZTbnznO7oFKWF1AwNDRpUoZZHgo80qiUVZIUm7WsqJwqE1/jCiktdBRr8CSY0WBGhrEDDYvJJihX0YBQ9WGEFceHkWcenSU+CEp7vdCuOSjlLueKJN8Hxkl2/NJzeFElZPesSS69wHdMwhP8g0tlNkbAgABbUE09eapJpLCKbl31klbIcBFCHmlnNzkSXCf3hV+3iHwyxglQHSgsLSrECvpXIKvnJihWucBiyXmVA+aHKfzz7Kmsgk7dyJGm3/jktAWBGOZ45CJh6NRHXCEA6hG2abyQiAIkkDTWPLQ2yptMrkJyuOFLqUndb6MTbIHKz5TWvS46H0RWVgCj5KRhrNVSWAJBWPxySSk/kJTYrNA9gZYlXWNLJFxHlFlHYcEZbEfxWkJnvnwFsTgDBJBFnJYK5BKlWhB2Sz9Mlh7rSldmQroAAhfjqIqPLCD4DiADrDCcREQYotzB7XhnPuJEObeNDcbwU1NaNBUZXCcRe7gK3sMClrGJZiFrekjezFcgp843LU6SaY4maETHQ6O2VRUjSVtxRkC4NMUwJ4hyW+pVNrAFTQwLQpIHM9EmDhc2Y81km05zswa1rGplC7NMu13LG/332c3hehFQVYRJgXYnXXnisN9ju61JnS5BVpJqirv7kYA+yV8W4d9RNpvUZ10iMghMc6h5ZoxWwROWaotQlh9xGSzqjFmQFcp3mzCDVpsHIlZhkrcU6iSMsw19qfFOQ0VV2rrYhr5+RXV6tERg+WyERqXpCKqSsYAVl+YqGAqcUrDJIyU45EFahsC+tkojZxdwtltFNq9+acJvKqYhv0OyrgviKOU0Kzpm9MFyWBUe6tFFa6sa8wt6oRiNfSg5zBVHPFvhTmwNN9sM3m95yw4UFCbKPT1JrlCaxAlMr6MtfmjQx/UIvPzsTi2g9PmD1/sTAonY5qG3EYCqybNfcgv/ZaLbUYjW/SSARHho/B+FhKFmYpQhQbM4+MpqdlSnkZPonjCEedc1qbeWFAaJUsWp1wQSRFavoCqVL8TbBGKXrdLsLidQycfNdI6QgdZzbIyfSt7edcVrush6vmZzNXNMzwdHWNCGid205rSHJmWY0gzWth2CO77YpSEOolJmUBtILrpD65YcqQbQOWpMW1LRaK7iKcJOWopuH5KYv9emXrx7mlSm2LFOITY/IHmUISBoWGJungk8JO6+XKzcxH/yCFkrtVefgXy5m/DeyPd3NVzc2ZArQBscwN81hONTAJBvIUvHYwve+LSWu/OJrDHpqbznMWf9yZ8h8+u13YgH/xUXApycixt+3fxYbec6L3pj/U5by/v2v/wBwAG0sAANwJ5wvAWcFRvKnp+7OASFw8iRQzyDQIhzu/jBwixJD0E6v884qehyJA0MQ9TrQ9DoNG6oB/VTw5UjI1IjtBV0wBmUJBhXosuovA3HQgTpra/YgiDbItqZCLLrCRKhMPrJu/FbEkxRwCWOFpKLP/aAwZQovCgGo+3LwCiFoB1tF5IaoFP6DKjYk7bwQPtrGVR5G/A7l/NJvBd/K02iPCqWPI3ADDsdFoG4QC/EweMIPUTpFoiIKoronna7BrMpC2lIlEDgkooQi6yxKEQGRAN1FCT9oEuUu7uDOiC5xo+ju/xgY8AExZ1lyCqe+ZRR5SvJ4ilnW7FtAcZqghQJ557LyMBYfqKhcZQW6wmt8wmuuIKywSg+8pgc1pDSErERKoaoSxFGmIgAiBIji5sfO6am+IkVKQQ+uAW7qYinORnAwbsBYgRfVyoPWMBxbr9RoMEm8hDim0N9eRxDsqUuuiTgiQllObDi45RxnIHVg467wLTlQR9V8b38YSBYFkng0b0W2Iuz+AykihqwyxD8OhAX2IrW+bawUhVT2IADgxuP2gBUO5kCgoCmw4mBSBNIOJCkaMkzQggUyxFPexdOY8CVjBUa8hfqQxlmUYyEUC1kUK7BqcmmaRuBSwyEWwksEAP/NlsZZvgQBriu8ZAgWB/IphUcL4cMquKcEROS/fGm+mqwn9gAKeCIq4iUwniIpoky1CAQRnc1A7CKdLm1DtvI+gqIEpCrA8kOdWE4x2FAc1a9yYijVWGBIZCMRVAzC/ipnWqyedK5KBGsiVIMiZG1IVu0xn8RliEQgns4KoTIz1YX4DgUKmmRRUgTKpG1BPEVUFIU/AmAlBcwvhmw14yIqrAFMDORAkKwsTqTiGEQlTfNQlBAmfTMy3ocjINA2KGJYaGPOLmJL/qpZsqU4gYNafFJ0moZLKoKwjrPNWqwoXVEzvEAk7lAzwfNPaozzesIqErLSGk0/nkIoMFIuNsT/UTZkrKpKKhRmRCCFP+7jLPbAYQZsYqpNbKCAtLpOQNriYOZyvxSF807QGvKyQV2uGeAnBoFOZkosI5JmIm7lTFItH+nROAgin4okw7Yl1arkc3itHIMDM8NzRQNlPJsNtbywbEyLyLCNU0Qkb+LiUUiFrHxiRqGsR290q8hqyPIrFwEGEUkTCjKlyJIQG37zSSFDJtlNXLwAASSCf5zk8bZlIBIrI/ot3ypiN2SqIYqydQhLOxNOOTsHsqYUgASBz1g0TgelIIFiYhQSPvHFFquqBBpEK9XiK8MwLEqBT7eix+RFKfiDQc5iv+5LLiLGKDzO414LIotDqjrS497TpnDwUi8d1K3qiBbekJVY7MOQy0w84yEIsx5ZjJ+KpjgOYlr+Cs3GBLJqw/YUa2aayCnldFcBJTzskiMxrixY4SuIwpd+ohgVhG58CeOM1CmKsaqedXCqSiy8rkGelTCmoqFKwUN+CaueyljhxcAWhxIzkVzpbu7Q1RLPNXJk0hOhY5oCqzN4AyLeJFumBV7xVVs2pyGgCPIkou8U7wrGZGYicCC+k1f/ETZrriHQvOg9rGdr7HJhXUWYsGco1AmM7LJ7IqVTOZX1IpQG4W/2liR+AsiA6hCWHILvkI4GaeFgE/Zlcwih0BAJmc3TDgxKcdYxmIgO4zCFYPV0mIn+YHZo1cNFaXZmiUmjOHZpE6yOXCFUeZYOQ/aELI9ordY8qI4AK4qNDFBrudZrqcxmc3ZsG8MaaEE4J9Bd1bZg11Z14PRq4RYnWpYEP88EObBu08pud4Jp+RbBIHQmUVQG/1FwyxH44vZwb0Iqj3ZxC0dsyfZxm4HB2rRnKbf9wMNlETdzjWcnHolxPbcwlDbURgGeRqEKRldHRuEJTrdjP8ZpobZyYZeZ/1RUc2mXJTjzc3G3MGzWXOcuD1YAE891FH4XMkahBEZ3XSeDd9X1GN5oO9vWedm2Ai+wdqm3JfawBPM2e8lTe7F3e723ezswGq7hnZphFAJgedXVd1fXRoT3eNvHiNDPCQd3Bgm3fumXSLyzevUXvWQ2dz/XceXoD1agcVL3CZ4gcXz3CXw3cQx4BUZXeBcjgfNgMYT3CaqAglfAgNGN/WK3g5tpdvc3hAHAaJHWf30idEWpfEtAEwMgD0r3d323Cv4gABy4GVbAhfPgfNvXfEfBhcs3AEZBgJ+gGUrAhUfBfRWs01rhdaPWg5XkbUU4ik2ChLe2CMH2/wrwii225f+OaYEZowoOuHwd2IIxWIwf+IYhWIDddwUuuBkWmI0Z44hH4YNCyFbSNnrvOI8BySKgWIr9eIRH0AO5F2+/l5A78D086a1+OHKqIACqIIONtwT+IIId2HwfuZGPuIYf+XePYQVK4JGf4HeFV5KbYYYzePXk937nd5UDl37pD3P/WHPptIRp+S55S4AXR4M3iozFuJRrOI4HeHJC2YYn+DFm+HjpWITMtomZGWV0NZahGdBqeZrNJxpWb5FPl4dHd4IfOZNruIW32Yx7uBnA+BhyWI4neIiFd4JVEEaW2Imb2SOkBpahWZYVl5qVT/WAN12B13ypzXjdmIaLeDFCmY2ch1d4VyAA1HmAR7mGS7cEPHl0q6AEPhl5NZGfacT1nnej8dinDLeeQZpz73ak6Zak4aOI0u+ByzeO4259b8SlVxemNRGJw1F+W5mV7ff1QBikRXjZ8Ln43kgxIHeoJYMv4xmep5eno9mTOvendwlG0KdvpXoN34dk4bmD7VCptXqEb7drs/irqxiLw7on4IiozXqEtkyPOVqtA6mP/7d6qcHXkOXapJXH06Ya/eCXdZcIG07mpv26frHArd8ark3Ys8r6rBF7MSpnco96noR2sN+6PZq6sLfmfNjqrl0OoPU6R6qaia/6ifIXsrfaV506ocCxXCtxn5vPnN03MpRXtfe5BdcaetX6mUVbq0l7rkt6tzsPpR30gY+4fIN7Ro6Yncd5cYyYRno4uFcXh4e7Y5nor1VZuh/7tiH7eik7o6xsCRPYk8HYkycYoaktlEP5jB95kmN4oSU6g9OstZvPaRsboHbaugm7tD1vrTj2kdP5hpvBgI/huKmNkvv7oJsBiI3IeNu3v6tgaeMqvpuJW5KavnH7esfaqyscEv/faLu5e4jdeHgFeHL+oILzIA+eIAD+25GPd6L/gLgreXhJHCbhB/A6erb1yLYlfLBzm64HWcfbabMVfDHK2Y3V2ZE3OQ+qwMgpOJTZWYBrGMEzuHgn2cflKaelG5UCmxZu/Max275ZTsM3XMB92Ybb+JQbY3SnwXcbo4g7OZPBOMpf0u4+uy/nO8t5WrK5vJM+iWkteEbAeJsHOA+M14I/2YIv2IBD+YJvmNpGF4hTl41Vl29LyaodnJVCm87pOzy6OrvfiEHVFaNfm4KLeZzLl52NPA/+uwpQPcUVmIJTnUZcWIBHfKJb+9M/HUKBa8Zx/Xfo2dJBmql1vJBFUA26MdtG5g5yiF0TQ5nF2dnHZa7KpTvCed26fVXTzcfLEzuOEFrJfxPOJ70joD3aL11iTfgEU9DHp1qOzR1HNDrOdWXOwR3HpfLCwZpre/Pa7b0JoU/G2VqPP/rdo12aedtuMUnY0x3U8nrYf8R8nD0G59nfHX6WFxcB710yUte9zZrb4/yVHX7jIX5mPe0ZEJ58CxyZC36UXM+zpy84Kn3jH76LaHlvU/uiO903Exy2RYjWReq3aJsC+XjX/1n+ts/n1+MadA8M1F541c15xNHYjUd8mEmck4W8iF/YdEedxC+4BGbkxZ/e1Mt3olW36gEdh9VcL5udyuVn5X+e5X16/CSetyr4D8rbhtk47ANagRPa7kX5hgEdnMmcho3Ygc95ncf57eMevHN47gPAzbGsE2P3NvbE59Ne2u85ocjd4NF8MfjbgKehlM9Xfc/cgadBjTfq8s33v/l7MYrYoQ0czIk4nTlcl8F4pV3arWQ7djE98nG/JHZQ3re23nkLjoF8iE9/ho/hw3tZhbPegqktgxV9zTGYhhkjgUcX+MlZ+KN81fvbhZff4n0r3/edOw7J3XPf0rFhbg/51/8JnnwfmTEyP9Q7/+vV15d7mNHXP6ZreEYcuIUbo7xjH/8BIs+xJ3maHatSxWCVJ81GNTQI8VjEiRIrUmx2DRuWQV4Gbez40SNHkSBHhmyFDYDKlSxbunwJM6bMmTRr2ryJM6fOnTx7+vwJNKjQoS6xYbtmDVrSpUqbMn3qFNq1a82qWr2KNWvWPCX+NMuzwuuKFQ5XMARbddSKtGufrG22IoDDUQ6PkWVLV+6oPKlGlfgawCvXsgXhFn6SUKvixViPPcM2sqPkyJQnW05kNCXRzZw7e/4MOrTo0aR7Gp36DKrqqEwzWrMI+2Ls2FVWlFhRcOCKKgGejJqW54lEsA7/iTcr4XZU7dsMRz3xKrFEceljAxy2jVthboRVF8r+Plv2tVaVy1s2ydFo6fXs27t/Dz++/JWnWdtfLRXbVYlZ+TdeTJdDVWU3in8CPpSWVXSltWCC+6Ul0YEM+kehVf71p9WFFmr12CAcCSLIhyF6AaKIH3Y0iHrzrchiiy6+CGNoRjmVGms1QoXNM+DtGF6FdiUGUVWxCblheEQeGeSOSPrIY5MVORONKyVNSVKVG6GkWYxabslll17Od9pqYubnDGNmnmlVHhKiyWabbr7pZjWQnUfniVh+iWeeeu7Jp071jfkUNq85SaiRhR7aI6KKJjokNuTVeZ4gmfVJaaWW/166ZZisWfNURmXCCWqooo5KqpmPCUKiiSSOOAiWWWIKa6yyztoZLUddcyONSeW4aK+MTkTkrxYF62uxPTpzjSshLcuRK67QCm200k5705/2eVpqtotVsaaZeRSmbbhXWTNneSm+Sm266q4rq1HRWJOra8Ia26tauTX51Vrz7kvvsNgkQhkWidzJbsEGH7xnmEthi2HD/zn8IMQbDtgtY8EppiGSET/M8cYbd8hRR7aii3DJJp8MplGcQoMNNP2+HJtz3/rGn3NV3JsHQmjxy3O/yCo7cEoko0x00UaDlhnD4i4Nl1m8zYUbWAXlEQBCvTGNtTW0uKLi0V5/DTZRRj4540zPZte72zTNIDZNdtMsZHN3+sJM9zHOsDx02HrvzXdMQl9TjcZYh3oXXAmN9YRbZElX1cWDkyoRsl33Tf955ZarlBk0ZdddrL0KMYTbHwuqJeDOnJ/NXzUsA5D35a6/fvRpnz4OZ+G7NVObgoY3ZBbtoDrzTEatw0588Si3HPjph3o+0BPTONdbYA0FgPjcqPvsjDXCG89997EjpePEHYvvMfniH9jgMQFaqGZDGSdZvuDyw2+VM9UIP7z3+u9PrdA5bn69AH5nSUVSXo+qQa788W+BDJTWaZ4xO99JEGupmVQDL4jBdZ3mfwLsoAELhUALZnCEJHQg5sAXvwmqEEnAS6ACSwjDGPZJPTOqBtk8iMO6kU17k5OhD3/YrjBBcIUqfIZUtgfEJCqRVtiIBvJu+MEcPil7eOvhEq+KiMVKZeZW1rCh+N4HxgyJUWJH2uFUMoK5LKpxjZhS0a2U8gwbAjCKESFbNWq0xTSycY98bOMWuQgvOZINY2O8SpnIBrxqIPCMeXxhHx8JyYT98ShNvIZUpKI9OMILKZbspFSc6MRGOjKSpCwlpdyoGVRiLpWsNKUrXwnLWMpylrSspS1victc6nKXTLzspS9/CcxgCnOYxCymMY+JzGQqc5nMbKYznwnNaEpzmtSspjWvic1sanOb3OymN78JznCKc5zkLKc5z4nOdKpznexspzvfCc9XBgQ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378" y="3139440"/>
            <a:ext cx="9434211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7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F1AEEEB4-7249-49FE-BFBA-24837F4CE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/>
              </a:rPr>
              <a:t>Udover den lokale dialog pågår ligeledes dialog med Socialtilsyn Midt i forbindelse med nye byggerier.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/>
              </a:rPr>
              <a:t>Socialtilsyn Midt giver godkendelsen til nye tilbud og står for løbende at føre tilsyn med kvaliteten af tilbuddet.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Open Sans"/>
              </a:rPr>
              <a:t>Socialtilsynets rolle</a:t>
            </a:r>
          </a:p>
        </p:txBody>
      </p:sp>
    </p:spTree>
    <p:extLst>
      <p:ext uri="{BB962C8B-B14F-4D97-AF65-F5344CB8AC3E}">
        <p14:creationId xmlns:p14="http://schemas.microsoft.com/office/powerpoint/2010/main" val="208072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/>
              </a:rPr>
              <a:t>Ved byggeriet ved Neptunvej er der nedsat en følgegruppe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/>
              </a:rPr>
              <a:t>For byggeriet ved Marienborgvej er der afholdt et indledende inddragende møde.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latin typeface="Open Sans"/>
              </a:rPr>
              <a:t>Vi har stort ønske om at samarbejde omkring byggerierne, således at vi får nogle gode processer og skabt de rette tilbud.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u="sng" dirty="0">
                <a:latin typeface="Open Sans"/>
              </a:rPr>
              <a:t>Drøftelsesspørgsmål: </a:t>
            </a:r>
          </a:p>
          <a:p>
            <a:pPr marL="1771650" lvl="1" indent="-742950">
              <a:buFont typeface="+mj-lt"/>
              <a:buAutoNum type="arabicPeriod"/>
            </a:pPr>
            <a:r>
              <a:rPr lang="da-DK" i="1" dirty="0">
                <a:latin typeface="Open Sans"/>
              </a:rPr>
              <a:t>Hvordan vil I gerne inddrages i de kommende byggerier? </a:t>
            </a:r>
          </a:p>
          <a:p>
            <a:pPr marL="1771650" lvl="1" indent="-742950">
              <a:buFont typeface="+mj-lt"/>
              <a:buAutoNum type="arabicPeriod"/>
            </a:pPr>
            <a:r>
              <a:rPr lang="da-DK" i="1" dirty="0">
                <a:latin typeface="Open Sans"/>
              </a:rPr>
              <a:t>Hvordan tænker I en god inddragelse kunne være i forbindelse med de kommende byggerier? </a:t>
            </a:r>
          </a:p>
          <a:p>
            <a:pPr lvl="1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>
                <a:latin typeface="Open Sans"/>
              </a:rPr>
              <a:t>Inddragelse i forbindelse med byggeriet</a:t>
            </a:r>
          </a:p>
        </p:txBody>
      </p:sp>
    </p:spTree>
    <p:extLst>
      <p:ext uri="{BB962C8B-B14F-4D97-AF65-F5344CB8AC3E}">
        <p14:creationId xmlns:p14="http://schemas.microsoft.com/office/powerpoint/2010/main" val="200224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F11EF9D-A4E8-418A-85A1-DA7C374E0D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7988"/>
          <a:stretch/>
        </p:blipFill>
        <p:spPr>
          <a:xfrm>
            <a:off x="0" y="0"/>
            <a:ext cx="18287999" cy="1028700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EA0DFB-C5FB-43F1-B636-022E1CEC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578434"/>
            <a:ext cx="15773400" cy="2565066"/>
          </a:xfrm>
        </p:spPr>
        <p:txBody>
          <a:bodyPr/>
          <a:lstStyle/>
          <a:p>
            <a:r>
              <a:rPr lang="da-DK" dirty="0"/>
              <a:t>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2437098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0244ea05-c9e5-4403-a503-7dcfd331b17c"/>
</p:tagLst>
</file>

<file path=ppt/theme/theme1.xml><?xml version="1.0" encoding="utf-8"?>
<a:theme xmlns:a="http://schemas.openxmlformats.org/drawingml/2006/main" name="1_Brugerdefineret design">
  <a:themeElements>
    <a:clrScheme name="Brugerdefineret 1">
      <a:dk1>
        <a:sysClr val="windowText" lastClr="000000"/>
      </a:dk1>
      <a:lt1>
        <a:sysClr val="window" lastClr="FFFFFF"/>
      </a:lt1>
      <a:dk2>
        <a:srgbClr val="8D9950"/>
      </a:dk2>
      <a:lt2>
        <a:srgbClr val="FFFFFF"/>
      </a:lt2>
      <a:accent1>
        <a:srgbClr val="8D9950"/>
      </a:accent1>
      <a:accent2>
        <a:srgbClr val="000000"/>
      </a:accent2>
      <a:accent3>
        <a:srgbClr val="FFFFFF"/>
      </a:accent3>
      <a:accent4>
        <a:srgbClr val="8D9950"/>
      </a:accent4>
      <a:accent5>
        <a:srgbClr val="8D9950"/>
      </a:accent5>
      <a:accent6>
        <a:srgbClr val="8D9950"/>
      </a:accent6>
      <a:hlink>
        <a:srgbClr val="000000"/>
      </a:hlink>
      <a:folHlink>
        <a:srgbClr val="8D995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Skabelon visning" id="{F98893BA-765C-406A-87B5-4FA5AC61628C}" vid="{8BFBB123-9A83-46C6-B659-3BC5D87F4C1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powerpoint-skabelon-22</Template>
  <TotalTime>471</TotalTime>
  <Words>372</Words>
  <Application>Microsoft Office PowerPoint</Application>
  <PresentationFormat>Brugerdefineret</PresentationFormat>
  <Paragraphs>40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1_Brugerdefineret design</vt:lpstr>
      <vt:lpstr>Den 7. november 2022</vt:lpstr>
      <vt:lpstr>Dagsorden</vt:lpstr>
      <vt:lpstr>Hvorfor planlægges flere bygninger?</vt:lpstr>
      <vt:lpstr>Socialområdets boligplan</vt:lpstr>
      <vt:lpstr>Socialområdets boligplan</vt:lpstr>
      <vt:lpstr>Forventningsafstemning</vt:lpstr>
      <vt:lpstr>Socialtilsynets rolle</vt:lpstr>
      <vt:lpstr>Inddragelse i forbindelse med byggeriet</vt:lpstr>
      <vt:lpstr>Randers Kommune</vt:lpstr>
    </vt:vector>
  </TitlesOfParts>
  <Company>Randers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7. november 2022</dc:title>
  <dc:creator>Kathrine Hummelmose</dc:creator>
  <cp:lastModifiedBy>Asger Laustsen</cp:lastModifiedBy>
  <cp:revision>20</cp:revision>
  <cp:lastPrinted>2022-11-07T12:58:40Z</cp:lastPrinted>
  <dcterms:created xsi:type="dcterms:W3CDTF">2022-11-03T10:00:24Z</dcterms:created>
  <dcterms:modified xsi:type="dcterms:W3CDTF">2022-11-16T05:05:35Z</dcterms:modified>
</cp:coreProperties>
</file>